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64"/>
  </p:notesMasterIdLst>
  <p:sldIdLst>
    <p:sldId id="256" r:id="rId2"/>
    <p:sldId id="257" r:id="rId3"/>
    <p:sldId id="269" r:id="rId4"/>
    <p:sldId id="270" r:id="rId5"/>
    <p:sldId id="304" r:id="rId6"/>
    <p:sldId id="272" r:id="rId7"/>
    <p:sldId id="305" r:id="rId8"/>
    <p:sldId id="319" r:id="rId9"/>
    <p:sldId id="276" r:id="rId10"/>
    <p:sldId id="278" r:id="rId11"/>
    <p:sldId id="277" r:id="rId12"/>
    <p:sldId id="280" r:id="rId13"/>
    <p:sldId id="279" r:id="rId14"/>
    <p:sldId id="281" r:id="rId15"/>
    <p:sldId id="282" r:id="rId16"/>
    <p:sldId id="283" r:id="rId17"/>
    <p:sldId id="284" r:id="rId18"/>
    <p:sldId id="259" r:id="rId19"/>
    <p:sldId id="285" r:id="rId20"/>
    <p:sldId id="286" r:id="rId21"/>
    <p:sldId id="288" r:id="rId22"/>
    <p:sldId id="265" r:id="rId23"/>
    <p:sldId id="289" r:id="rId24"/>
    <p:sldId id="290" r:id="rId25"/>
    <p:sldId id="287" r:id="rId26"/>
    <p:sldId id="266" r:id="rId27"/>
    <p:sldId id="292" r:id="rId28"/>
    <p:sldId id="291" r:id="rId29"/>
    <p:sldId id="293" r:id="rId30"/>
    <p:sldId id="306" r:id="rId31"/>
    <p:sldId id="308" r:id="rId32"/>
    <p:sldId id="295" r:id="rId33"/>
    <p:sldId id="296" r:id="rId34"/>
    <p:sldId id="297" r:id="rId35"/>
    <p:sldId id="307" r:id="rId36"/>
    <p:sldId id="267" r:id="rId37"/>
    <p:sldId id="301" r:id="rId38"/>
    <p:sldId id="298" r:id="rId39"/>
    <p:sldId id="299" r:id="rId40"/>
    <p:sldId id="268" r:id="rId41"/>
    <p:sldId id="300" r:id="rId42"/>
    <p:sldId id="302" r:id="rId43"/>
    <p:sldId id="303" r:id="rId44"/>
    <p:sldId id="262" r:id="rId45"/>
    <p:sldId id="309" r:id="rId46"/>
    <p:sldId id="273" r:id="rId47"/>
    <p:sldId id="311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263" r:id="rId56"/>
    <p:sldId id="321" r:id="rId57"/>
    <p:sldId id="323" r:id="rId58"/>
    <p:sldId id="324" r:id="rId59"/>
    <p:sldId id="322" r:id="rId60"/>
    <p:sldId id="320" r:id="rId61"/>
    <p:sldId id="325" r:id="rId62"/>
    <p:sldId id="32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482" autoAdjust="0"/>
  </p:normalViewPr>
  <p:slideViewPr>
    <p:cSldViewPr snapToGrid="0" snapToObjects="1">
      <p:cViewPr varScale="1">
        <p:scale>
          <a:sx n="69" d="100"/>
          <a:sy n="69" d="100"/>
        </p:scale>
        <p:origin x="-2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6DA91-DC48-AC44-A671-A7A29F06F7A0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18C6-3D83-B046-A2A4-2D521BF6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0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4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PGa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are the two most posterior sub-regions of the IPL as defined by the Casper’s probabilistic histological atlas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Identified using multivariate approach based on </a:t>
            </a:r>
            <a:r>
              <a:rPr lang="en-US" baseline="0" dirty="0" err="1" smtClean="0"/>
              <a:t>Mahalanobis</a:t>
            </a:r>
            <a:r>
              <a:rPr lang="en-US" baseline="0" dirty="0" smtClean="0"/>
              <a:t> distance between feature vectors describing each cortical region (Schleicher 2009)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PGa</a:t>
            </a:r>
            <a:r>
              <a:rPr lang="en-US" baseline="0" dirty="0" smtClean="0"/>
              <a:t> located on the angular </a:t>
            </a:r>
            <a:r>
              <a:rPr lang="en-US" baseline="0" dirty="0" err="1" smtClean="0"/>
              <a:t>gyrus</a:t>
            </a:r>
            <a:r>
              <a:rPr lang="en-US" baseline="0" dirty="0" smtClean="0"/>
              <a:t> and extends into the inferior parietal sulcus, shares caudal border with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PGp</a:t>
            </a:r>
            <a:r>
              <a:rPr lang="en-US" baseline="0" dirty="0" smtClean="0"/>
              <a:t> does not extend to the </a:t>
            </a:r>
            <a:r>
              <a:rPr lang="en-US" baseline="0" dirty="0" err="1" smtClean="0"/>
              <a:t>Sylvian</a:t>
            </a:r>
            <a:r>
              <a:rPr lang="en-US" baseline="0" dirty="0" smtClean="0"/>
              <a:t> fissure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just received the </a:t>
            </a:r>
            <a:r>
              <a:rPr lang="en-US" dirty="0" err="1" smtClean="0"/>
              <a:t>Juliech</a:t>
            </a:r>
            <a:r>
              <a:rPr lang="en-US" dirty="0" smtClean="0"/>
              <a:t> atlas surface maps 2 days ago from </a:t>
            </a:r>
            <a:r>
              <a:rPr lang="en-US" dirty="0" err="1" smtClean="0"/>
              <a:t>Mohlberg</a:t>
            </a:r>
            <a:r>
              <a:rPr lang="en-US" baseline="0" dirty="0" smtClean="0"/>
              <a:t> – have not yet had a chance to compare borders / connectivity profiles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each iteration, a sample has the opportunity to stay in the current cluster its in, join a different cluster or create a new cluster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of these are chosen with probability according to how the log-probability of the whole parcellation changes if that option is picked, via Gibb’s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What have we done to fix these problems</a:t>
            </a:r>
          </a:p>
          <a:p>
            <a:pPr lvl="1"/>
            <a:r>
              <a:rPr lang="en-US" dirty="0" smtClean="0"/>
              <a:t>Modify probtrackx2 to accept new surface</a:t>
            </a:r>
          </a:p>
          <a:p>
            <a:pPr lvl="2"/>
            <a:r>
              <a:rPr lang="en-US" dirty="0" smtClean="0"/>
              <a:t>Add check for inward / outward flow</a:t>
            </a:r>
          </a:p>
          <a:p>
            <a:pPr lvl="1"/>
            <a:r>
              <a:rPr lang="en-US" dirty="0" smtClean="0"/>
              <a:t>Enforce initial tracking direction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If interested in doing network connectivity analyses, labeling should reflect the underlying connectivity structure, so that you’re “comparing apples to apples”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incorporating the ICA</a:t>
            </a:r>
            <a:r>
              <a:rPr lang="en-US" baseline="0" dirty="0" smtClean="0"/>
              <a:t> network probabilities into the model (whatever the model happens to be), we are informing structural-connectivity derived parcellations using resting state network membership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features themselves form a local similarity measure i.e. clusters are compact, so local similarity defined by the cluster neighbor of a vertex, but the ICA networks span the whole brain, so act as a non-local source of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Merging both local and non-local information from both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every run of a CBP algorithm, labeling is random – that is, the value assignments to each cluster are random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 with the problem of having to “match” corresponding regions across subjects to identify homologous areas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Some methods make use of population information and propagate that information onto individual subjects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Joint spectral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9061-2619-7544-B80C-DF8E5337B5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cortex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ristianeschenburg.github.io/2018/05/dynamic-mode-decomposition-part-1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General Exam:</a:t>
            </a:r>
            <a:br>
              <a:rPr lang="en-US" sz="4000" dirty="0" smtClean="0"/>
            </a:br>
            <a:r>
              <a:rPr lang="en-US" sz="4000" dirty="0" smtClean="0"/>
              <a:t>Committee Meeting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Kristian Eschenburg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7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Classifier Features</a:t>
            </a:r>
          </a:p>
          <a:p>
            <a:pPr lvl="1"/>
            <a:r>
              <a:rPr lang="en-US" dirty="0" smtClean="0"/>
              <a:t>Correlation matrix (N x N)</a:t>
            </a:r>
          </a:p>
          <a:p>
            <a:pPr lvl="1"/>
            <a:r>
              <a:rPr lang="en-US" dirty="0" smtClean="0"/>
              <a:t>Probabilistic </a:t>
            </a:r>
            <a:r>
              <a:rPr lang="en-US" dirty="0" err="1" smtClean="0"/>
              <a:t>tractography</a:t>
            </a:r>
            <a:r>
              <a:rPr lang="en-US" dirty="0" smtClean="0"/>
              <a:t> streamline count matrix (</a:t>
            </a:r>
            <a:r>
              <a:rPr lang="en-US" dirty="0"/>
              <a:t>N</a:t>
            </a:r>
            <a:r>
              <a:rPr lang="en-US" dirty="0" smtClean="0"/>
              <a:t> x N)</a:t>
            </a:r>
          </a:p>
          <a:p>
            <a:pPr lvl="2"/>
            <a:endParaRPr lang="en-US" dirty="0"/>
          </a:p>
          <a:p>
            <a:r>
              <a:rPr lang="en-US" dirty="0" smtClean="0"/>
              <a:t>Aggregate (1 x N) vectors over </a:t>
            </a:r>
            <a:r>
              <a:rPr lang="en-US" dirty="0" err="1" smtClean="0"/>
              <a:t>FreeSurfer</a:t>
            </a:r>
            <a:r>
              <a:rPr lang="en-US" dirty="0" smtClean="0"/>
              <a:t> atlas regions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(N x (V = 75))</a:t>
            </a:r>
          </a:p>
          <a:p>
            <a:pPr lvl="1"/>
            <a:r>
              <a:rPr lang="en-US" dirty="0" smtClean="0"/>
              <a:t>Connectivity to region instead of connectivity to surface points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esh-agnostic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40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143" y="2756646"/>
            <a:ext cx="5704758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Compute pairwise registrations between training </a:t>
            </a:r>
            <a:r>
              <a:rPr lang="en-US" sz="2000" dirty="0" smtClean="0"/>
              <a:t>brains (</a:t>
            </a:r>
            <a:r>
              <a:rPr lang="en-US" sz="2000" dirty="0" err="1" smtClean="0"/>
              <a:t>Lombaert</a:t>
            </a:r>
            <a:r>
              <a:rPr lang="en-US" sz="2000" dirty="0" smtClean="0"/>
              <a:t>, 2013) </a:t>
            </a:r>
            <a:endParaRPr lang="en-US" sz="2000" dirty="0" smtClean="0"/>
          </a:p>
          <a:p>
            <a:pPr lvl="2"/>
            <a:r>
              <a:rPr lang="en-US" sz="2000" dirty="0" smtClean="0"/>
              <a:t>Compute frequency with which each label maps to all other labels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Register test brain to all training brains</a:t>
            </a:r>
          </a:p>
          <a:p>
            <a:pPr lvl="2"/>
            <a:r>
              <a:rPr lang="en-US" sz="2000" dirty="0" smtClean="0"/>
              <a:t>Compute frequency with which test vertex maps to each label</a:t>
            </a:r>
          </a:p>
        </p:txBody>
      </p:sp>
      <p:pic>
        <p:nvPicPr>
          <p:cNvPr id="8" name="Picture 7" descr="Surface_M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56646"/>
            <a:ext cx="2604217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Use registration to constrain set of possible labels to assign to cortical point</a:t>
            </a:r>
          </a:p>
        </p:txBody>
      </p:sp>
      <p:pic>
        <p:nvPicPr>
          <p:cNvPr id="6" name="Picture 5" descr="MappingFrequenc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496404"/>
            <a:ext cx="8308975" cy="27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Generate as many classifiers as there are training labels</a:t>
            </a:r>
          </a:p>
          <a:p>
            <a:pPr lvl="2"/>
            <a:r>
              <a:rPr lang="en-US" sz="2000" dirty="0" smtClean="0"/>
              <a:t>Training features = connectivity vectors for “confusion set”</a:t>
            </a:r>
          </a:p>
          <a:p>
            <a:pPr lvl="2"/>
            <a:r>
              <a:rPr lang="en-US" sz="2000" dirty="0" smtClean="0"/>
              <a:t>Training labels = labels for “confusion set”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 smtClean="0"/>
              <a:t>Testing features = connectivity vector of test vertex</a:t>
            </a:r>
          </a:p>
        </p:txBody>
      </p:sp>
    </p:spTree>
    <p:extLst>
      <p:ext uri="{BB962C8B-B14F-4D97-AF65-F5344CB8AC3E}">
        <p14:creationId xmlns:p14="http://schemas.microsoft.com/office/powerpoint/2010/main" val="242624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 smtClean="0"/>
              <a:t>Tested 3 </a:t>
            </a:r>
            <a:r>
              <a:rPr lang="en-US" sz="2200" dirty="0" smtClean="0"/>
              <a:t>classifiers</a:t>
            </a:r>
            <a:endParaRPr lang="en-US" sz="2200" dirty="0" smtClean="0"/>
          </a:p>
          <a:p>
            <a:pPr lvl="2"/>
            <a:r>
              <a:rPr lang="en-US" sz="2200" dirty="0" smtClean="0"/>
              <a:t>Random Forests</a:t>
            </a:r>
          </a:p>
          <a:p>
            <a:pPr lvl="2"/>
            <a:r>
              <a:rPr lang="en-US" sz="2200" dirty="0" smtClean="0"/>
              <a:t>GMM</a:t>
            </a:r>
          </a:p>
          <a:p>
            <a:pPr lvl="2"/>
            <a:r>
              <a:rPr lang="en-US" sz="2200" dirty="0" smtClean="0"/>
              <a:t>Neural Network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 smtClean="0"/>
              <a:t>Additional parameters</a:t>
            </a:r>
          </a:p>
          <a:p>
            <a:pPr lvl="2"/>
            <a:r>
              <a:rPr lang="en-US" sz="2200" dirty="0" smtClean="0"/>
              <a:t>Includes / Exclude registration mapping frequencies</a:t>
            </a:r>
          </a:p>
          <a:p>
            <a:pPr lvl="3"/>
            <a:r>
              <a:rPr lang="en-US" sz="2200" dirty="0" smtClean="0"/>
              <a:t>Weight classifier probabilities</a:t>
            </a:r>
          </a:p>
          <a:p>
            <a:pPr marL="457200" lvl="2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1645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Performance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Regional Homogeneity</a:t>
            </a:r>
          </a:p>
          <a:p>
            <a:pPr lvl="2"/>
            <a:r>
              <a:rPr lang="en-US" sz="2000" dirty="0" smtClean="0"/>
              <a:t>How similar are connectivity profiles within regions?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Accuracy</a:t>
            </a:r>
          </a:p>
          <a:p>
            <a:pPr lvl="2"/>
            <a:r>
              <a:rPr lang="en-US" sz="2000" dirty="0" smtClean="0"/>
              <a:t>How closely do predicted maps resemble the held-out </a:t>
            </a:r>
            <a:r>
              <a:rPr lang="en-US" sz="2000" dirty="0" smtClean="0"/>
              <a:t>maps?</a:t>
            </a:r>
          </a:p>
          <a:p>
            <a:pPr lvl="3"/>
            <a:r>
              <a:rPr lang="en-US" sz="2000" dirty="0" smtClean="0"/>
              <a:t>Again, tried to predict HCP </a:t>
            </a:r>
            <a:r>
              <a:rPr lang="en-US" sz="2000" dirty="0" err="1" smtClean="0"/>
              <a:t>Glasser</a:t>
            </a:r>
            <a:r>
              <a:rPr lang="en-US" sz="2000" dirty="0" smtClean="0"/>
              <a:t> maps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2879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Homogeneity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9877" y="2756646"/>
            <a:ext cx="3245023" cy="3491753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Random forest </a:t>
            </a:r>
            <a:r>
              <a:rPr lang="en-US" b="1" dirty="0" smtClean="0"/>
              <a:t>marginally</a:t>
            </a:r>
            <a:r>
              <a:rPr lang="en-US" dirty="0" smtClean="0"/>
              <a:t> </a:t>
            </a:r>
            <a:r>
              <a:rPr lang="en-US" dirty="0" smtClean="0"/>
              <a:t>improves homogeneity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nly when including mapping frequencies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GMM </a:t>
            </a:r>
            <a:r>
              <a:rPr lang="en-US" dirty="0" smtClean="0"/>
              <a:t>/ Neural </a:t>
            </a:r>
            <a:r>
              <a:rPr lang="en-US" dirty="0" smtClean="0"/>
              <a:t>Network </a:t>
            </a:r>
            <a:r>
              <a:rPr lang="en-US" dirty="0" smtClean="0"/>
              <a:t>similar </a:t>
            </a:r>
            <a:r>
              <a:rPr lang="en-US" dirty="0" smtClean="0"/>
              <a:t>or lower homogeneity than </a:t>
            </a:r>
            <a:r>
              <a:rPr lang="en-US" dirty="0" smtClean="0"/>
              <a:t>original and </a:t>
            </a:r>
            <a:r>
              <a:rPr lang="en-US" dirty="0" smtClean="0"/>
              <a:t>and </a:t>
            </a:r>
            <a:r>
              <a:rPr lang="en-US" dirty="0" err="1" smtClean="0"/>
              <a:t>SurfReg</a:t>
            </a:r>
            <a:r>
              <a:rPr lang="en-US" dirty="0" smtClean="0"/>
              <a:t>-only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4" name="Picture 3" descr="GroundTruthHomogene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29" y="3303337"/>
            <a:ext cx="1817748" cy="999983"/>
          </a:xfrm>
          <a:prstGeom prst="rect">
            <a:avLst/>
          </a:prstGeom>
        </p:spPr>
      </p:pic>
      <p:pic>
        <p:nvPicPr>
          <p:cNvPr id="5" name="Picture 4" descr="ModelHomogene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017519"/>
            <a:ext cx="2950464" cy="3230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937" y="2658886"/>
            <a:ext cx="88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2129" y="2657006"/>
            <a:ext cx="17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 vs. </a:t>
            </a:r>
          </a:p>
          <a:p>
            <a:r>
              <a:rPr lang="en-US" dirty="0" err="1" smtClean="0"/>
              <a:t>SurfReg</a:t>
            </a:r>
            <a:r>
              <a:rPr lang="en-US" dirty="0" smtClean="0"/>
              <a:t>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Homogeneity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6041" y="2756646"/>
            <a:ext cx="2988859" cy="3491753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Homogeneity distributions </a:t>
            </a:r>
            <a:r>
              <a:rPr lang="en-US" dirty="0" smtClean="0"/>
              <a:t>of original maps </a:t>
            </a:r>
            <a:r>
              <a:rPr lang="en-US" dirty="0" smtClean="0"/>
              <a:t>vs. </a:t>
            </a:r>
            <a:r>
              <a:rPr lang="en-US" dirty="0" smtClean="0"/>
              <a:t>Random </a:t>
            </a:r>
            <a:r>
              <a:rPr lang="en-US" dirty="0" smtClean="0"/>
              <a:t>F</a:t>
            </a:r>
            <a:r>
              <a:rPr lang="en-US" dirty="0" smtClean="0"/>
              <a:t>orest </a:t>
            </a:r>
            <a:r>
              <a:rPr lang="en-US" dirty="0" smtClean="0"/>
              <a:t>maps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Of interest:</a:t>
            </a:r>
          </a:p>
          <a:p>
            <a:pPr lvl="2"/>
            <a:r>
              <a:rPr lang="en-US" dirty="0" err="1"/>
              <a:t>r</a:t>
            </a:r>
            <a:r>
              <a:rPr lang="en-US" dirty="0" err="1" smtClean="0"/>
              <a:t>s</a:t>
            </a:r>
            <a:r>
              <a:rPr lang="en-US" dirty="0" smtClean="0"/>
              <a:t>-fMRI </a:t>
            </a:r>
            <a:r>
              <a:rPr lang="en-US" dirty="0" smtClean="0"/>
              <a:t>homogeneity more </a:t>
            </a:r>
            <a:r>
              <a:rPr lang="en-US" dirty="0" smtClean="0"/>
              <a:t>variable than </a:t>
            </a:r>
            <a:r>
              <a:rPr lang="en-US" dirty="0" err="1" smtClean="0"/>
              <a:t>dMRI</a:t>
            </a:r>
            <a:r>
              <a:rPr lang="en-US" dirty="0" smtClean="0"/>
              <a:t> features</a:t>
            </a:r>
            <a:endParaRPr lang="en-US" dirty="0" smtClean="0"/>
          </a:p>
        </p:txBody>
      </p:sp>
      <p:pic>
        <p:nvPicPr>
          <p:cNvPr id="14" name="Picture 13" descr="RandomForest.ProbTrackX2.Homogeneity.Power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4589256"/>
            <a:ext cx="5527284" cy="1842428"/>
          </a:xfrm>
          <a:prstGeom prst="rect">
            <a:avLst/>
          </a:prstGeom>
        </p:spPr>
      </p:pic>
      <p:pic>
        <p:nvPicPr>
          <p:cNvPr id="15" name="Picture 14" descr="Homogeneity.HC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2756646"/>
            <a:ext cx="5527284" cy="18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261" y="2756646"/>
            <a:ext cx="4149639" cy="3491753"/>
          </a:xfrm>
        </p:spPr>
        <p:txBody>
          <a:bodyPr/>
          <a:lstStyle/>
          <a:p>
            <a:r>
              <a:rPr lang="en-US" dirty="0" smtClean="0"/>
              <a:t>Compare predicted maps to same-subject held-out HCP maps</a:t>
            </a:r>
          </a:p>
          <a:p>
            <a:r>
              <a:rPr lang="en-US" dirty="0" smtClean="0"/>
              <a:t>Expectation: </a:t>
            </a:r>
            <a:r>
              <a:rPr lang="en-US" dirty="0" err="1" smtClean="0"/>
              <a:t>SurfReg</a:t>
            </a:r>
            <a:r>
              <a:rPr lang="en-US" dirty="0" smtClean="0"/>
              <a:t> would have highest accuracy</a:t>
            </a:r>
          </a:p>
          <a:p>
            <a:pPr lvl="1"/>
            <a:r>
              <a:rPr lang="en-US" dirty="0" smtClean="0"/>
              <a:t>No reason to believe that </a:t>
            </a:r>
            <a:r>
              <a:rPr lang="en-US" dirty="0" smtClean="0"/>
              <a:t>connectivity features </a:t>
            </a:r>
            <a:r>
              <a:rPr lang="en-US" dirty="0" smtClean="0"/>
              <a:t>should </a:t>
            </a:r>
            <a:r>
              <a:rPr lang="en-US" dirty="0" smtClean="0"/>
              <a:t>replicate maps </a:t>
            </a:r>
            <a:r>
              <a:rPr lang="en-US" dirty="0" smtClean="0"/>
              <a:t>computed </a:t>
            </a:r>
            <a:r>
              <a:rPr lang="en-US" dirty="0" smtClean="0"/>
              <a:t>on different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Connectivity should reflect individual variability</a:t>
            </a:r>
          </a:p>
        </p:txBody>
      </p:sp>
      <p:pic>
        <p:nvPicPr>
          <p:cNvPr id="5" name="Picture 4" descr="ModelAccura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2756646"/>
            <a:ext cx="4159337" cy="30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Approach </a:t>
            </a:r>
            <a:r>
              <a:rPr lang="en-US" dirty="0" smtClean="0"/>
              <a:t>offer new way to apply existing cortical maps to new images</a:t>
            </a:r>
            <a:r>
              <a:rPr lang="en-US" dirty="0" smtClean="0"/>
              <a:t>, by incorporating connectivity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b="1" dirty="0" smtClean="0"/>
              <a:t>Slight </a:t>
            </a:r>
            <a:r>
              <a:rPr lang="en-US" dirty="0" smtClean="0"/>
              <a:t>evidence </a:t>
            </a:r>
            <a:r>
              <a:rPr lang="en-US" dirty="0" smtClean="0"/>
              <a:t>that regional homogeneity improves over surface </a:t>
            </a:r>
            <a:r>
              <a:rPr lang="en-US" dirty="0" smtClean="0"/>
              <a:t>registration using Random Forests</a:t>
            </a:r>
            <a:endParaRPr lang="en-US" dirty="0" smtClean="0"/>
          </a:p>
          <a:p>
            <a:pPr lvl="1"/>
            <a:r>
              <a:rPr lang="en-US" sz="2000" dirty="0" smtClean="0"/>
              <a:t>Highly model-dependent</a:t>
            </a:r>
          </a:p>
          <a:p>
            <a:pPr lvl="1"/>
            <a:endParaRPr lang="en-US" sz="2000" dirty="0" smtClean="0"/>
          </a:p>
          <a:p>
            <a:r>
              <a:rPr lang="en-US" sz="2200" dirty="0" smtClean="0"/>
              <a:t>Maps </a:t>
            </a:r>
            <a:r>
              <a:rPr lang="en-US" sz="2200" dirty="0" smtClean="0"/>
              <a:t>should incorporate individual variability AND population average</a:t>
            </a:r>
          </a:p>
          <a:p>
            <a:pPr lvl="1"/>
            <a:endParaRPr lang="en-US" sz="2000" dirty="0"/>
          </a:p>
          <a:p>
            <a:pPr marL="228600" lvl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000" dirty="0"/>
              <a:t>Eschenburg, K. </a:t>
            </a:r>
            <a:r>
              <a:rPr lang="en-US" sz="2000" dirty="0" err="1"/>
              <a:t>Haynor</a:t>
            </a:r>
            <a:r>
              <a:rPr lang="en-US" sz="2000" dirty="0"/>
              <a:t>, D., Grabowski, T. </a:t>
            </a:r>
            <a:r>
              <a:rPr lang="en-US" sz="2000" i="1" dirty="0"/>
              <a:t>Automated Connectivity-Based Cortical Mapping Using Registration-Constrained Classification</a:t>
            </a:r>
            <a:r>
              <a:rPr lang="en-US" sz="2000" dirty="0"/>
              <a:t>.  Medical Imaging, 2018.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5902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Published and Other Projects</a:t>
            </a:r>
          </a:p>
          <a:p>
            <a:r>
              <a:rPr lang="en-US" dirty="0" smtClean="0"/>
              <a:t>In Progress</a:t>
            </a:r>
          </a:p>
          <a:p>
            <a:r>
              <a:rPr lang="en-US" dirty="0" smtClean="0"/>
              <a:t>Planned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(Possible)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patch-based label-fusion based approach (Coupe 2011, </a:t>
            </a:r>
            <a:r>
              <a:rPr lang="en-US" dirty="0" err="1" smtClean="0"/>
              <a:t>Asman</a:t>
            </a:r>
            <a:r>
              <a:rPr lang="en-US" dirty="0" smtClean="0"/>
              <a:t> 2013, Wu 2014, Liu 2015)</a:t>
            </a:r>
          </a:p>
          <a:p>
            <a:pPr lvl="1"/>
            <a:r>
              <a:rPr lang="en-US" sz="2000" dirty="0" smtClean="0"/>
              <a:t>Using surface registration, compute similarity of test vertex to local regions of target vertex</a:t>
            </a:r>
          </a:p>
          <a:p>
            <a:pPr lvl="1"/>
            <a:r>
              <a:rPr lang="en-US" sz="2000" dirty="0" smtClean="0"/>
              <a:t>Weight contribution of targets by similarity</a:t>
            </a:r>
          </a:p>
        </p:txBody>
      </p:sp>
    </p:spTree>
    <p:extLst>
      <p:ext uri="{BB962C8B-B14F-4D97-AF65-F5344CB8AC3E}">
        <p14:creationId xmlns:p14="http://schemas.microsoft.com/office/powerpoint/2010/main" val="60002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</a:t>
            </a:r>
            <a:br>
              <a:rPr lang="en-US" dirty="0" smtClean="0"/>
            </a:br>
            <a:r>
              <a:rPr lang="en-US" dirty="0" smtClean="0"/>
              <a:t>Current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Connectivity-based parcellation of the IPL to identify sub-regions of the IPL</a:t>
            </a:r>
          </a:p>
          <a:p>
            <a:pPr lvl="1"/>
            <a:r>
              <a:rPr lang="en-US" sz="2000" dirty="0" smtClean="0"/>
              <a:t>Of specific interest: </a:t>
            </a:r>
            <a:r>
              <a:rPr lang="en-US" sz="2000" dirty="0" err="1" smtClean="0"/>
              <a:t>PGa</a:t>
            </a:r>
            <a:r>
              <a:rPr lang="en-US" sz="2000" dirty="0" smtClean="0"/>
              <a:t> and </a:t>
            </a:r>
            <a:r>
              <a:rPr lang="en-US" sz="2000" dirty="0" err="1" smtClean="0"/>
              <a:t>PGp</a:t>
            </a:r>
            <a:endParaRPr lang="en-US" sz="2000" dirty="0"/>
          </a:p>
          <a:p>
            <a:r>
              <a:rPr lang="en-US" dirty="0" smtClean="0"/>
              <a:t>Analyze model performance</a:t>
            </a:r>
          </a:p>
          <a:p>
            <a:pPr lvl="1"/>
            <a:r>
              <a:rPr lang="en-US" sz="2000" dirty="0" smtClean="0"/>
              <a:t>Compare clusters to known histological partitions</a:t>
            </a:r>
          </a:p>
          <a:p>
            <a:pPr lvl="1"/>
            <a:r>
              <a:rPr lang="en-US" sz="2000" dirty="0" smtClean="0"/>
              <a:t>Identify Sub-Regions Corresponding to Resting-State Networks</a:t>
            </a:r>
          </a:p>
        </p:txBody>
      </p:sp>
    </p:spTree>
    <p:extLst>
      <p:ext uri="{BB962C8B-B14F-4D97-AF65-F5344CB8AC3E}">
        <p14:creationId xmlns:p14="http://schemas.microsoft.com/office/powerpoint/2010/main" val="53989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59337" cy="349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NSF Grant</a:t>
            </a:r>
          </a:p>
          <a:p>
            <a:pPr lvl="1"/>
            <a:r>
              <a:rPr lang="en-US" sz="2000" dirty="0" smtClean="0"/>
              <a:t>Identify </a:t>
            </a:r>
            <a:r>
              <a:rPr lang="en-US" sz="2000" dirty="0" err="1" smtClean="0"/>
              <a:t>PGa</a:t>
            </a:r>
            <a:r>
              <a:rPr lang="en-US" sz="2000" dirty="0" smtClean="0"/>
              <a:t> and 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CBP w/ fMRI and </a:t>
            </a:r>
            <a:r>
              <a:rPr lang="en-US" sz="2000" dirty="0" err="1" smtClean="0"/>
              <a:t>dMRI</a:t>
            </a:r>
            <a:endParaRPr lang="en-US" sz="2000" dirty="0" smtClean="0"/>
          </a:p>
          <a:p>
            <a:pPr lvl="1"/>
            <a:r>
              <a:rPr lang="en-US" sz="2000" dirty="0" smtClean="0"/>
              <a:t>Hypothesis:</a:t>
            </a:r>
          </a:p>
          <a:p>
            <a:pPr lvl="3"/>
            <a:r>
              <a:rPr lang="en-US" sz="2000" dirty="0" smtClean="0"/>
              <a:t>cognitive effects of knockdown of </a:t>
            </a:r>
            <a:r>
              <a:rPr lang="en-US" sz="2000" dirty="0" err="1" smtClean="0"/>
              <a:t>PGa</a:t>
            </a:r>
            <a:r>
              <a:rPr lang="en-US" sz="2000" dirty="0" smtClean="0"/>
              <a:t>/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TMS related to sub-region size and connection profiles</a:t>
            </a:r>
          </a:p>
          <a:p>
            <a:pPr lvl="3"/>
            <a:endParaRPr lang="en-US" sz="2000" dirty="0"/>
          </a:p>
        </p:txBody>
      </p:sp>
      <p:pic>
        <p:nvPicPr>
          <p:cNvPr id="4" name="Picture 3" descr="Colin27_Juelich_IP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5" y="2756646"/>
            <a:ext cx="4094480" cy="23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83" y="2756646"/>
            <a:ext cx="5437217" cy="349175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Caspers</a:t>
            </a:r>
            <a:r>
              <a:rPr lang="en-US" sz="2000" dirty="0" smtClean="0"/>
              <a:t>,</a:t>
            </a:r>
            <a:r>
              <a:rPr lang="en-US" dirty="0" smtClean="0"/>
              <a:t> 2011</a:t>
            </a:r>
          </a:p>
          <a:p>
            <a:pPr lvl="1"/>
            <a:r>
              <a:rPr lang="en-US" dirty="0" smtClean="0"/>
              <a:t>Differential </a:t>
            </a:r>
            <a:r>
              <a:rPr lang="en-US" dirty="0" err="1" smtClean="0"/>
              <a:t>dMRI</a:t>
            </a:r>
            <a:r>
              <a:rPr lang="en-US" dirty="0" smtClean="0"/>
              <a:t> connectivity fingerprints</a:t>
            </a:r>
          </a:p>
          <a:p>
            <a:pPr lvl="1"/>
            <a:r>
              <a:rPr lang="en-US" sz="1800" dirty="0" smtClean="0"/>
              <a:t>Smooth transitions between sub-regions</a:t>
            </a:r>
          </a:p>
          <a:p>
            <a:pPr lvl="3"/>
            <a:endParaRPr lang="en-US" sz="2000" dirty="0"/>
          </a:p>
        </p:txBody>
      </p:sp>
      <p:pic>
        <p:nvPicPr>
          <p:cNvPr id="5" name="Picture 4" descr="LeftIPL_dMRI_Fingerpr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72750"/>
            <a:ext cx="2732327" cy="3475650"/>
          </a:xfrm>
          <a:prstGeom prst="rect">
            <a:avLst/>
          </a:prstGeom>
        </p:spPr>
      </p:pic>
      <p:pic>
        <p:nvPicPr>
          <p:cNvPr id="6" name="Picture 5" descr="LIP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0" r="-3" b="50806"/>
          <a:stretch/>
        </p:blipFill>
        <p:spPr>
          <a:xfrm>
            <a:off x="4538601" y="4190999"/>
            <a:ext cx="29337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407535" cy="3491753"/>
          </a:xfrm>
        </p:spPr>
        <p:txBody>
          <a:bodyPr>
            <a:noAutofit/>
          </a:bodyPr>
          <a:lstStyle/>
          <a:p>
            <a:r>
              <a:rPr lang="en-US" dirty="0" err="1" smtClean="0"/>
              <a:t>Caspers</a:t>
            </a:r>
            <a:r>
              <a:rPr lang="en-US" dirty="0" smtClean="0"/>
              <a:t>, 2012</a:t>
            </a:r>
          </a:p>
          <a:p>
            <a:pPr lvl="1"/>
            <a:r>
              <a:rPr lang="en-US" sz="2000" dirty="0" smtClean="0"/>
              <a:t>Receptor architectonics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Of interest:</a:t>
            </a:r>
            <a:endParaRPr lang="en-US" dirty="0"/>
          </a:p>
          <a:p>
            <a:pPr lvl="1"/>
            <a:r>
              <a:rPr lang="en-US" sz="2000" dirty="0" smtClean="0"/>
              <a:t>Nested sub-structure based on receptor density</a:t>
            </a:r>
          </a:p>
          <a:p>
            <a:pPr lvl="1"/>
            <a:r>
              <a:rPr lang="en-US" sz="2000" dirty="0" smtClean="0"/>
              <a:t>Encourages use of clustering algorithms that can explore this nested structure (e.g. SBMs)</a:t>
            </a:r>
          </a:p>
          <a:p>
            <a:pPr lvl="3"/>
            <a:endParaRPr lang="en-US" sz="2000" dirty="0"/>
          </a:p>
        </p:txBody>
      </p:sp>
      <p:pic>
        <p:nvPicPr>
          <p:cNvPr id="4" name="Picture 3" descr="CaspersNeste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2773679"/>
            <a:ext cx="390144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Wang, 2015</a:t>
            </a:r>
          </a:p>
          <a:p>
            <a:pPr lvl="1"/>
            <a:r>
              <a:rPr lang="en-US" dirty="0" smtClean="0"/>
              <a:t>Sub-regional IPL network disruptions in AD</a:t>
            </a:r>
          </a:p>
          <a:p>
            <a:pPr lvl="1"/>
            <a:r>
              <a:rPr lang="en-US" sz="1800" dirty="0" smtClean="0"/>
              <a:t>Increased DMN connectivity in both </a:t>
            </a:r>
            <a:r>
              <a:rPr lang="en-US" sz="1800" dirty="0" err="1" smtClean="0"/>
              <a:t>PGa</a:t>
            </a:r>
            <a:r>
              <a:rPr lang="en-US" dirty="0" smtClean="0"/>
              <a:t> / </a:t>
            </a:r>
            <a:r>
              <a:rPr lang="en-US" dirty="0" err="1" smtClean="0"/>
              <a:t>PGp</a:t>
            </a:r>
            <a:endParaRPr lang="en-US" dirty="0" smtClean="0"/>
          </a:p>
          <a:p>
            <a:pPr lvl="2"/>
            <a:r>
              <a:rPr lang="en-US" dirty="0" smtClean="0"/>
              <a:t>Hypothesized that this was compensatory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Uddin</a:t>
            </a:r>
            <a:r>
              <a:rPr lang="en-US" dirty="0"/>
              <a:t>, 2010</a:t>
            </a:r>
          </a:p>
          <a:p>
            <a:pPr lvl="1"/>
            <a:r>
              <a:rPr lang="en-US" dirty="0"/>
              <a:t>Differential structural and functional connectivity of PGA, </a:t>
            </a:r>
            <a:r>
              <a:rPr lang="en-US" dirty="0" err="1"/>
              <a:t>PGp</a:t>
            </a:r>
            <a:endParaRPr lang="en-US" dirty="0"/>
          </a:p>
          <a:p>
            <a:pPr lvl="2"/>
            <a:r>
              <a:rPr lang="en-US" dirty="0" err="1"/>
              <a:t>Fronto</a:t>
            </a:r>
            <a:r>
              <a:rPr lang="en-US" dirty="0"/>
              <a:t>-Parietal vs. Default Mode</a:t>
            </a:r>
          </a:p>
          <a:p>
            <a:pPr lvl="2"/>
            <a:endParaRPr lang="en-US" dirty="0" smtClean="0"/>
          </a:p>
          <a:p>
            <a:pPr lvl="3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78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Wang 2016, Wang 2017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– 5 sub-regions</a:t>
            </a:r>
            <a:endParaRPr lang="en-US" dirty="0"/>
          </a:p>
          <a:p>
            <a:pPr lvl="1"/>
            <a:r>
              <a:rPr lang="en-US" dirty="0" err="1" smtClean="0"/>
              <a:t>rs</a:t>
            </a:r>
            <a:r>
              <a:rPr lang="en-US" dirty="0" smtClean="0"/>
              <a:t>-fMRI and co-activation – 7 sub-regions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connectivity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vs. [</a:t>
            </a:r>
            <a:r>
              <a:rPr lang="en-US" dirty="0" err="1" smtClean="0"/>
              <a:t>dMRI</a:t>
            </a:r>
            <a:r>
              <a:rPr lang="en-US" dirty="0" smtClean="0"/>
              <a:t>, </a:t>
            </a:r>
            <a:r>
              <a:rPr lang="en-US" dirty="0" err="1" smtClean="0"/>
              <a:t>rfMRI</a:t>
            </a:r>
            <a:r>
              <a:rPr lang="en-US" dirty="0" smtClean="0"/>
              <a:t>]</a:t>
            </a:r>
          </a:p>
          <a:p>
            <a:pPr lvl="1"/>
            <a:endParaRPr lang="en-US" dirty="0"/>
          </a:p>
          <a:p>
            <a:r>
              <a:rPr lang="en-US" dirty="0" smtClean="0"/>
              <a:t>Examine relationship w/ </a:t>
            </a:r>
            <a:r>
              <a:rPr lang="en-US" dirty="0" err="1" smtClean="0"/>
              <a:t>Caspers</a:t>
            </a:r>
            <a:r>
              <a:rPr lang="en-US" dirty="0" smtClean="0"/>
              <a:t> and </a:t>
            </a:r>
            <a:r>
              <a:rPr lang="en-US" dirty="0" err="1" smtClean="0"/>
              <a:t>Juelich</a:t>
            </a:r>
            <a:r>
              <a:rPr lang="en-US" dirty="0" smtClean="0"/>
              <a:t> atlases</a:t>
            </a:r>
          </a:p>
          <a:p>
            <a:r>
              <a:rPr lang="en-US" dirty="0" smtClean="0"/>
              <a:t>Examine relationship w/ resting-state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Spectral Clustering</a:t>
            </a:r>
            <a:endParaRPr lang="en-US" dirty="0"/>
          </a:p>
        </p:txBody>
      </p:sp>
      <p:pic>
        <p:nvPicPr>
          <p:cNvPr id="4" name="Picture 3" descr="Clusters.6.Res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2765178"/>
            <a:ext cx="2701414" cy="1536429"/>
          </a:xfrm>
          <a:prstGeom prst="rect">
            <a:avLst/>
          </a:prstGeom>
        </p:spPr>
      </p:pic>
      <p:pic>
        <p:nvPicPr>
          <p:cNvPr id="5" name="Picture 4" descr="Clusters.7.Res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4071362"/>
            <a:ext cx="2701414" cy="1536429"/>
          </a:xfrm>
          <a:prstGeom prst="rect">
            <a:avLst/>
          </a:prstGeom>
        </p:spPr>
      </p:pic>
      <p:pic>
        <p:nvPicPr>
          <p:cNvPr id="6" name="Picture 5" descr="Clusters.5.Rest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4064728"/>
            <a:ext cx="2713078" cy="1543063"/>
          </a:xfrm>
          <a:prstGeom prst="rect">
            <a:avLst/>
          </a:prstGeom>
        </p:spPr>
      </p:pic>
      <p:pic>
        <p:nvPicPr>
          <p:cNvPr id="7" name="Picture 6" descr="Clusters.4.Rest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2758544"/>
            <a:ext cx="2713078" cy="1543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4662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748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033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180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700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985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26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83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7202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359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8" name="Picture 17" descr="Colin27_Juelich_IP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9" y="2756646"/>
            <a:ext cx="2852435" cy="1626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32126" y="27914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Juelich</a:t>
            </a:r>
            <a:r>
              <a:rPr lang="en-US" sz="1200" dirty="0" smtClean="0">
                <a:solidFill>
                  <a:schemeClr val="bg1"/>
                </a:solidFill>
              </a:rPr>
              <a:t> IPL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669" y="2756646"/>
            <a:ext cx="3210231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Empirical probability of vertex existing at cluster border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Cluster borders show high-degree of overlap</a:t>
            </a:r>
            <a:endParaRPr lang="en-US" sz="1800" dirty="0"/>
          </a:p>
        </p:txBody>
      </p:sp>
      <p:pic>
        <p:nvPicPr>
          <p:cNvPr id="18" name="Content Placeholder 4" descr="L.Structural.Bounda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>
            <a:fillRect/>
          </a:stretch>
        </p:blipFill>
        <p:spPr>
          <a:xfrm>
            <a:off x="415925" y="2756646"/>
            <a:ext cx="4842188" cy="26630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925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7436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2701" y="2820539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994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7436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2701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6697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  <a:br>
              <a:rPr lang="en-US" dirty="0" smtClean="0"/>
            </a:br>
            <a:r>
              <a:rPr lang="en-US" dirty="0" smtClean="0"/>
              <a:t>Published and 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Published</a:t>
            </a:r>
          </a:p>
          <a:p>
            <a:pPr lvl="1"/>
            <a:r>
              <a:rPr lang="en-US" sz="2000" dirty="0" smtClean="0"/>
              <a:t>Connectivity-Driven Application of Cortical Maps to New Data</a:t>
            </a:r>
          </a:p>
          <a:p>
            <a:r>
              <a:rPr lang="en-US" dirty="0" smtClean="0"/>
              <a:t>Other*</a:t>
            </a:r>
            <a:endParaRPr lang="en-US" dirty="0" smtClean="0"/>
          </a:p>
          <a:p>
            <a:pPr lvl="1"/>
            <a:r>
              <a:rPr lang="en-US" sz="2000" dirty="0" smtClean="0"/>
              <a:t>Analysis of Resting-State Dynamics Using DMD</a:t>
            </a:r>
          </a:p>
          <a:p>
            <a:pPr lvl="1"/>
            <a:r>
              <a:rPr lang="en-US" sz="2000" dirty="0" smtClean="0"/>
              <a:t>Motion Correction Using </a:t>
            </a:r>
            <a:r>
              <a:rPr lang="en-US" sz="2000" dirty="0" smtClean="0"/>
              <a:t>CNNs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228600" lvl="1" indent="0">
              <a:buNone/>
            </a:pPr>
            <a:r>
              <a:rPr lang="en-US" sz="1400" dirty="0" smtClean="0"/>
              <a:t>*See Appendix for slides</a:t>
            </a:r>
            <a:endParaRPr lang="en-US" sz="14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8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67579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Distance-Dependent Chinese Restaurant Process (ddCRP)</a:t>
            </a:r>
          </a:p>
          <a:p>
            <a:endParaRPr lang="en-US" dirty="0" smtClean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on-parametric clustering model that learns the number of clusters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C : linkages between samples (implicit cluster labels)</a:t>
            </a:r>
          </a:p>
        </p:txBody>
      </p:sp>
      <p:pic>
        <p:nvPicPr>
          <p:cNvPr id="4" name="Picture 3" descr="bar_c_sim_ddCRP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01" y="2954894"/>
            <a:ext cx="2002671" cy="275460"/>
          </a:xfrm>
          <a:prstGeom prst="rect">
            <a:avLst/>
          </a:prstGeom>
        </p:spPr>
      </p:pic>
      <p:pic>
        <p:nvPicPr>
          <p:cNvPr id="12" name="Picture 11" descr="(_mu_i_,_sigma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7" y="3427937"/>
            <a:ext cx="3570875" cy="325346"/>
          </a:xfrm>
          <a:prstGeom prst="rect">
            <a:avLst/>
          </a:prstGeom>
        </p:spPr>
      </p:pic>
      <p:pic>
        <p:nvPicPr>
          <p:cNvPr id="13" name="Picture 12" descr="conn_v_sim_MVN_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3981513"/>
            <a:ext cx="2961294" cy="318511"/>
          </a:xfrm>
          <a:prstGeom prst="rect">
            <a:avLst/>
          </a:prstGeom>
        </p:spPr>
      </p:pic>
      <p:pic>
        <p:nvPicPr>
          <p:cNvPr id="14" name="Picture 13" descr="bar_mu_in_R^n_,_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5515068"/>
            <a:ext cx="3115926" cy="249577"/>
          </a:xfrm>
          <a:prstGeom prst="rect">
            <a:avLst/>
          </a:prstGeom>
        </p:spPr>
      </p:pic>
      <p:pic>
        <p:nvPicPr>
          <p:cNvPr id="15" name="Picture 14" descr="Sigma_in_R^n_tim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25" y="5900758"/>
            <a:ext cx="3989975" cy="3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Algorithm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nitialize parcellation (e.g. Ward)</a:t>
            </a:r>
          </a:p>
          <a:p>
            <a:pPr lvl="1"/>
            <a:r>
              <a:rPr lang="en-US" dirty="0" smtClean="0"/>
              <a:t>Iterate over voxels / vertices</a:t>
            </a:r>
          </a:p>
          <a:p>
            <a:pPr lvl="2"/>
            <a:r>
              <a:rPr lang="en-US" dirty="0" smtClean="0"/>
              <a:t>Options:</a:t>
            </a:r>
          </a:p>
          <a:p>
            <a:pPr lvl="3"/>
            <a:r>
              <a:rPr lang="en-US" dirty="0" smtClean="0"/>
              <a:t>Stay in current cluster</a:t>
            </a:r>
          </a:p>
          <a:p>
            <a:pPr lvl="3"/>
            <a:r>
              <a:rPr lang="en-US" dirty="0" smtClean="0"/>
              <a:t>Join (other) existing cluster</a:t>
            </a:r>
          </a:p>
          <a:p>
            <a:pPr lvl="3"/>
            <a:r>
              <a:rPr lang="en-US" dirty="0" smtClean="0"/>
              <a:t>Create new cluster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Gibb’s sampling</a:t>
            </a:r>
            <a:endParaRPr lang="en-US" dirty="0"/>
          </a:p>
        </p:txBody>
      </p:sp>
      <p:pic>
        <p:nvPicPr>
          <p:cNvPr id="5" name="Picture 4" descr="CR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85" y="3400806"/>
            <a:ext cx="3459224" cy="19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1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(</a:t>
            </a:r>
            <a:r>
              <a:rPr lang="en-US" sz="2000" dirty="0" err="1" smtClean="0"/>
              <a:t>Baldassano</a:t>
            </a:r>
            <a:r>
              <a:rPr lang="en-US" sz="2000" dirty="0"/>
              <a:t>, </a:t>
            </a:r>
            <a:r>
              <a:rPr lang="en-US" sz="2000" dirty="0" smtClean="0"/>
              <a:t>2015) </a:t>
            </a:r>
            <a:r>
              <a:rPr lang="en-US" sz="2000" dirty="0"/>
              <a:t>m</a:t>
            </a:r>
            <a:r>
              <a:rPr lang="en-US" sz="2000" dirty="0" smtClean="0"/>
              <a:t>odeled similarities in an affinity matrix</a:t>
            </a:r>
          </a:p>
          <a:p>
            <a:pPr lvl="1"/>
            <a:r>
              <a:rPr lang="en-US" sz="2000" dirty="0" smtClean="0"/>
              <a:t>Here, we model the feature vectors themselves</a:t>
            </a:r>
          </a:p>
        </p:txBody>
      </p:sp>
      <p:pic>
        <p:nvPicPr>
          <p:cNvPr id="12" name="Picture 11" descr="baldassano_fig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58" y="2756645"/>
            <a:ext cx="4012542" cy="30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ddCRP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ddCRP	</a:t>
            </a:r>
          </a:p>
          <a:p>
            <a:pPr lvl="1"/>
            <a:r>
              <a:rPr lang="en-US" dirty="0" smtClean="0"/>
              <a:t>Model performs well on synthetic data</a:t>
            </a:r>
          </a:p>
          <a:p>
            <a:pPr lvl="2"/>
            <a:r>
              <a:rPr lang="en-US" dirty="0" smtClean="0"/>
              <a:t> quickly learns number of clusters</a:t>
            </a:r>
          </a:p>
        </p:txBody>
      </p:sp>
      <p:pic>
        <p:nvPicPr>
          <p:cNvPr id="4" name="Picture 3" descr="squ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6" y="4204762"/>
            <a:ext cx="4087274" cy="2043637"/>
          </a:xfrm>
          <a:prstGeom prst="rect">
            <a:avLst/>
          </a:prstGeom>
        </p:spPr>
      </p:pic>
      <p:pic>
        <p:nvPicPr>
          <p:cNvPr id="5" name="Picture 4" descr="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204762"/>
            <a:ext cx="4087274" cy="2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ddCRP – Very Preliminary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204395" cy="34917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Constant </a:t>
            </a:r>
            <a:r>
              <a:rPr lang="en-US" sz="2200" dirty="0" err="1" smtClean="0"/>
              <a:t>hyperparameters</a:t>
            </a:r>
            <a:r>
              <a:rPr lang="en-US" sz="2200" dirty="0" smtClean="0"/>
              <a:t> results in large variability in number of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6746" y="3402635"/>
            <a:ext cx="325815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0" dirty="0" smtClean="0"/>
              <a:t>Map that maximizes log-probability specified by *</a:t>
            </a:r>
            <a:endParaRPr lang="en-US" sz="1150" dirty="0"/>
          </a:p>
        </p:txBody>
      </p:sp>
      <p:pic>
        <p:nvPicPr>
          <p:cNvPr id="6" name="Picture 5" descr="ddCRP.ClusterCounts.Ite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20" y="3682246"/>
            <a:ext cx="4104580" cy="2736386"/>
          </a:xfrm>
          <a:prstGeom prst="rect">
            <a:avLst/>
          </a:prstGeom>
        </p:spPr>
      </p:pic>
      <p:pic>
        <p:nvPicPr>
          <p:cNvPr id="7" name="Picture 6" descr="ddCRP_Fig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0" y="4202161"/>
            <a:ext cx="3670573" cy="20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 to choose hyper-parameters?</a:t>
            </a:r>
          </a:p>
          <a:p>
            <a:pPr lvl="1"/>
            <a:r>
              <a:rPr lang="en-US" sz="2000" dirty="0" smtClean="0"/>
              <a:t>Optimize on a subject-by-subject basis?</a:t>
            </a:r>
          </a:p>
          <a:p>
            <a:r>
              <a:rPr lang="en-US" dirty="0" smtClean="0"/>
              <a:t>More iterations?</a:t>
            </a:r>
          </a:p>
          <a:p>
            <a:pPr lvl="1"/>
            <a:r>
              <a:rPr lang="en-US" sz="2000" dirty="0" smtClean="0"/>
              <a:t>Label that maximizes log-probability at tail end of MCMC iterations</a:t>
            </a:r>
          </a:p>
          <a:p>
            <a:pPr lvl="1"/>
            <a:r>
              <a:rPr lang="en-US" sz="2000" dirty="0" smtClean="0"/>
              <a:t>Mixing distribution might not be stationary yet</a:t>
            </a:r>
          </a:p>
        </p:txBody>
      </p:sp>
    </p:spTree>
    <p:extLst>
      <p:ext uri="{BB962C8B-B14F-4D97-AF65-F5344CB8AC3E}">
        <p14:creationId xmlns:p14="http://schemas.microsoft.com/office/powerpoint/2010/main" val="37194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Fiber Tracking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Issues with fiber tracking 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diffusion signal at gray/white </a:t>
            </a:r>
            <a:r>
              <a:rPr lang="en-US" sz="2000" dirty="0" smtClean="0"/>
              <a:t>interface</a:t>
            </a:r>
          </a:p>
          <a:p>
            <a:pPr lvl="1"/>
            <a:r>
              <a:rPr lang="en-US" sz="2000" dirty="0" smtClean="0"/>
              <a:t>High preference for hyper-short range connections</a:t>
            </a:r>
          </a:p>
          <a:p>
            <a:pPr lvl="2"/>
            <a:r>
              <a:rPr lang="en-US" sz="2000" dirty="0" smtClean="0"/>
              <a:t>Clustering driven by short-range instead of long-range fibers</a:t>
            </a:r>
          </a:p>
          <a:p>
            <a:pPr marL="457200" lvl="2" indent="0">
              <a:buNone/>
            </a:pPr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 smtClean="0"/>
              <a:t>Use inward-projected surface (St-</a:t>
            </a:r>
            <a:r>
              <a:rPr lang="en-US" sz="2000" dirty="0" err="1" smtClean="0"/>
              <a:t>Onge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 smtClean="0"/>
              <a:t>Descoteaux</a:t>
            </a:r>
            <a:r>
              <a:rPr lang="en-US" sz="2000" dirty="0" smtClean="0"/>
              <a:t>, 2017)</a:t>
            </a:r>
          </a:p>
          <a:p>
            <a:pPr lvl="1"/>
            <a:r>
              <a:rPr lang="en-US" sz="2000" dirty="0" smtClean="0"/>
              <a:t>Constrain initial tracking direction</a:t>
            </a:r>
          </a:p>
        </p:txBody>
      </p:sp>
    </p:spTree>
    <p:extLst>
      <p:ext uri="{BB962C8B-B14F-4D97-AF65-F5344CB8AC3E}">
        <p14:creationId xmlns:p14="http://schemas.microsoft.com/office/powerpoint/2010/main" val="93649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Fiber Tracking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Why not just seed from white matter?</a:t>
            </a:r>
          </a:p>
          <a:p>
            <a:pPr lvl="1"/>
            <a:r>
              <a:rPr lang="en-US" sz="2000" dirty="0" smtClean="0"/>
              <a:t>Un-equal sampling of cortex</a:t>
            </a:r>
          </a:p>
          <a:p>
            <a:pPr lvl="2"/>
            <a:r>
              <a:rPr lang="en-US" sz="2000" dirty="0" smtClean="0"/>
              <a:t>Can’t parameterize each cortical point w/ # of fibers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Streamlines tend to “hop” onto major white matter bundles</a:t>
            </a:r>
          </a:p>
        </p:txBody>
      </p:sp>
    </p:spTree>
    <p:extLst>
      <p:ext uri="{BB962C8B-B14F-4D97-AF65-F5344CB8AC3E}">
        <p14:creationId xmlns:p14="http://schemas.microsoft.com/office/powerpoint/2010/main" val="292556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56" y="2756647"/>
            <a:ext cx="3985223" cy="1870438"/>
          </a:xfrm>
        </p:spPr>
        <p:txBody>
          <a:bodyPr>
            <a:normAutofit/>
          </a:bodyPr>
          <a:lstStyle/>
          <a:p>
            <a:r>
              <a:rPr lang="en-US" dirty="0" smtClean="0"/>
              <a:t>Curvature flow of G/W surface</a:t>
            </a:r>
          </a:p>
          <a:p>
            <a:pPr lvl="1"/>
            <a:r>
              <a:rPr lang="en-US" sz="2000" dirty="0" smtClean="0"/>
              <a:t>Project surface inwards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inimize mean curvature</a:t>
            </a:r>
          </a:p>
          <a:p>
            <a:r>
              <a:rPr lang="en-US" dirty="0" smtClean="0"/>
              <a:t>Seed fibers from flow surface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Screen Shot 2018-10-04 at 12.2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6" y="4454743"/>
            <a:ext cx="4323751" cy="1435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552" y="6121541"/>
            <a:ext cx="106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Gray/White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518151" y="6121541"/>
            <a:ext cx="1899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Curvature flow surface</a:t>
            </a:r>
            <a:endParaRPr lang="en-US" sz="12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37553" y="4900139"/>
            <a:ext cx="381925" cy="12214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79145" y="5663240"/>
            <a:ext cx="220274" cy="45830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aggitalF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82" y="3532566"/>
            <a:ext cx="4146193" cy="2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Streamline Length Distributions</a:t>
            </a:r>
            <a:endParaRPr lang="en-US" dirty="0"/>
          </a:p>
        </p:txBody>
      </p:sp>
      <p:pic>
        <p:nvPicPr>
          <p:cNvPr id="7" name="Picture 6" descr="StreamlineLength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295567"/>
            <a:ext cx="8308975" cy="311586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/>
          <a:lstStyle/>
          <a:p>
            <a:r>
              <a:rPr lang="en-US" dirty="0" smtClean="0"/>
              <a:t>Add back length of curvature line (right figure)</a:t>
            </a:r>
          </a:p>
        </p:txBody>
      </p:sp>
    </p:spTree>
    <p:extLst>
      <p:ext uri="{BB962C8B-B14F-4D97-AF65-F5344CB8AC3E}">
        <p14:creationId xmlns:p14="http://schemas.microsoft.com/office/powerpoint/2010/main" val="253273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51736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Given a new MRI volume, would like to map cortical regions</a:t>
            </a:r>
          </a:p>
          <a:p>
            <a:pPr lvl="1"/>
            <a:r>
              <a:rPr lang="en-US" sz="2000" dirty="0" err="1" smtClean="0"/>
              <a:t>Brodmann</a:t>
            </a:r>
            <a:r>
              <a:rPr lang="en-US" sz="2000" dirty="0" smtClean="0"/>
              <a:t>, </a:t>
            </a:r>
            <a:r>
              <a:rPr lang="en-US" sz="2000" dirty="0" err="1" smtClean="0"/>
              <a:t>Destrieux</a:t>
            </a:r>
            <a:r>
              <a:rPr lang="en-US" sz="2000" dirty="0" smtClean="0"/>
              <a:t>, </a:t>
            </a:r>
            <a:r>
              <a:rPr lang="en-US" sz="2000" dirty="0" err="1" smtClean="0"/>
              <a:t>Desikan-Killiany</a:t>
            </a:r>
            <a:r>
              <a:rPr lang="en-US" sz="2000" dirty="0" smtClean="0"/>
              <a:t>, AAL</a:t>
            </a:r>
          </a:p>
          <a:p>
            <a:pPr lvl="1"/>
            <a:r>
              <a:rPr lang="en-US" sz="2000" dirty="0" smtClean="0"/>
              <a:t>Multi-modal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), or connectivity-based maps (Gordon)</a:t>
            </a:r>
            <a:endParaRPr lang="en-US" sz="2000" dirty="0"/>
          </a:p>
          <a:p>
            <a:r>
              <a:rPr lang="en-US" dirty="0" smtClean="0"/>
              <a:t>Typically applied via surf./vol. registration</a:t>
            </a:r>
          </a:p>
          <a:p>
            <a:pPr lvl="1"/>
            <a:r>
              <a:rPr lang="en-US" sz="2000" dirty="0" err="1" smtClean="0"/>
              <a:t>FreeSurfer</a:t>
            </a:r>
            <a:endParaRPr lang="en-US" sz="2000" dirty="0" smtClean="0"/>
          </a:p>
          <a:p>
            <a:pPr lvl="1"/>
            <a:r>
              <a:rPr lang="en-US" sz="2000" dirty="0" smtClean="0"/>
              <a:t>FSL (multimodal surface matching)</a:t>
            </a:r>
          </a:p>
        </p:txBody>
      </p:sp>
      <p:pic>
        <p:nvPicPr>
          <p:cNvPr id="4" name="Picture 3" descr="Glasser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62" y="2756646"/>
            <a:ext cx="1174290" cy="1456119"/>
          </a:xfrm>
          <a:prstGeom prst="rect">
            <a:avLst/>
          </a:prstGeom>
        </p:spPr>
      </p:pic>
      <p:pic>
        <p:nvPicPr>
          <p:cNvPr id="5" name="Picture 4" descr="Gordon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39" y="2756645"/>
            <a:ext cx="1798861" cy="14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650651" cy="349175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Original problem</a:t>
            </a:r>
          </a:p>
          <a:p>
            <a:pPr lvl="1"/>
            <a:r>
              <a:rPr lang="en-US" dirty="0" smtClean="0"/>
              <a:t>Low diffusion signal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preference for short fibers</a:t>
            </a:r>
          </a:p>
          <a:p>
            <a:pPr lvl="1"/>
            <a:r>
              <a:rPr lang="en-US" dirty="0" smtClean="0"/>
              <a:t>Clustering driven by local / short association fibers</a:t>
            </a:r>
            <a:endParaRPr lang="en-US" dirty="0"/>
          </a:p>
        </p:txBody>
      </p:sp>
      <p:pic>
        <p:nvPicPr>
          <p:cNvPr id="4" name="Picture 3" descr="StreamlineLengths.Percentile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25" y="3087152"/>
            <a:ext cx="4232360" cy="28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What have we fixed?</a:t>
            </a:r>
            <a:endParaRPr lang="en-US" dirty="0"/>
          </a:p>
          <a:p>
            <a:pPr lvl="1"/>
            <a:r>
              <a:rPr lang="en-US" sz="2000" dirty="0"/>
              <a:t>Modify probtrackx2 to accept new surface</a:t>
            </a:r>
          </a:p>
          <a:p>
            <a:pPr lvl="2"/>
            <a:r>
              <a:rPr lang="en-US" sz="2000" dirty="0" smtClean="0"/>
              <a:t>Check for </a:t>
            </a:r>
            <a:r>
              <a:rPr lang="en-US" sz="2000" dirty="0"/>
              <a:t>inward / outward </a:t>
            </a:r>
            <a:r>
              <a:rPr lang="en-US" sz="2000" dirty="0" smtClean="0"/>
              <a:t>curvature flow</a:t>
            </a:r>
            <a:endParaRPr lang="en-US" sz="2000" dirty="0"/>
          </a:p>
          <a:p>
            <a:pPr lvl="1"/>
            <a:r>
              <a:rPr lang="en-US" sz="2000" dirty="0"/>
              <a:t>Enforce initial tracking </a:t>
            </a:r>
            <a:r>
              <a:rPr lang="en-US" sz="2000" dirty="0" smtClean="0"/>
              <a:t>direction</a:t>
            </a:r>
          </a:p>
          <a:p>
            <a:r>
              <a:rPr lang="en-US" dirty="0" smtClean="0"/>
              <a:t>Importance</a:t>
            </a:r>
            <a:endParaRPr lang="en-US" dirty="0"/>
          </a:p>
          <a:p>
            <a:pPr lvl="1"/>
            <a:r>
              <a:rPr lang="en-US" sz="2000" dirty="0" smtClean="0"/>
              <a:t>Still sample U-fibers</a:t>
            </a:r>
          </a:p>
          <a:p>
            <a:pPr lvl="1"/>
            <a:r>
              <a:rPr lang="en-US" sz="2000" dirty="0" smtClean="0"/>
              <a:t>Sample long-association fibers more</a:t>
            </a:r>
          </a:p>
          <a:p>
            <a:pPr lvl="1"/>
            <a:r>
              <a:rPr lang="en-US" sz="2000" dirty="0" smtClean="0"/>
              <a:t>Remove preference for hyper-short connections</a:t>
            </a:r>
          </a:p>
          <a:p>
            <a:pPr marL="2286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Cluster IPL w/, w/o curvature-corrected </a:t>
            </a:r>
            <a:r>
              <a:rPr lang="en-US" dirty="0" err="1" smtClean="0"/>
              <a:t>tractography</a:t>
            </a:r>
            <a:endParaRPr lang="en-US" dirty="0"/>
          </a:p>
          <a:p>
            <a:r>
              <a:rPr lang="en-US" dirty="0" smtClean="0"/>
              <a:t>Compare ICA components to clustered </a:t>
            </a:r>
            <a:r>
              <a:rPr lang="en-US" dirty="0" err="1" smtClean="0"/>
              <a:t>tractography</a:t>
            </a:r>
            <a:endParaRPr lang="en-US" dirty="0" smtClean="0"/>
          </a:p>
          <a:p>
            <a:pPr lvl="1"/>
            <a:r>
              <a:rPr lang="en-US" sz="2000" dirty="0" smtClean="0"/>
              <a:t>Identify cluster that corresponds to DMN and LFP networks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Validate method with other known histological maps</a:t>
            </a:r>
          </a:p>
          <a:p>
            <a:pPr lvl="1"/>
            <a:r>
              <a:rPr lang="en-US" dirty="0" smtClean="0"/>
              <a:t>Frontal Pole (</a:t>
            </a:r>
            <a:r>
              <a:rPr lang="en-US" dirty="0" err="1" smtClean="0"/>
              <a:t>Bludau</a:t>
            </a:r>
            <a:r>
              <a:rPr lang="en-US" dirty="0" smtClean="0"/>
              <a:t>, 2014)</a:t>
            </a:r>
          </a:p>
          <a:p>
            <a:pPr lvl="1"/>
            <a:r>
              <a:rPr lang="en-US" dirty="0" err="1" smtClean="0"/>
              <a:t>BigBrain</a:t>
            </a:r>
            <a:r>
              <a:rPr lang="en-US" dirty="0" smtClean="0"/>
              <a:t> (</a:t>
            </a:r>
            <a:r>
              <a:rPr lang="en-US" dirty="0" err="1" smtClean="0"/>
              <a:t>Amunts</a:t>
            </a:r>
            <a:r>
              <a:rPr lang="en-US" dirty="0" smtClean="0"/>
              <a:t>, 2013)</a:t>
            </a:r>
          </a:p>
        </p:txBody>
      </p:sp>
    </p:spTree>
    <p:extLst>
      <p:ext uri="{BB962C8B-B14F-4D97-AF65-F5344CB8AC3E}">
        <p14:creationId xmlns:p14="http://schemas.microsoft.com/office/powerpoint/2010/main" val="89884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</a:t>
            </a:r>
            <a:br>
              <a:rPr lang="en-US" dirty="0" smtClean="0"/>
            </a:br>
            <a:r>
              <a:rPr lang="en-US" dirty="0" smtClean="0"/>
              <a:t>Planned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Relationship Between Resting-State- vs. Diffusion-derived parcels</a:t>
            </a:r>
          </a:p>
          <a:p>
            <a:pPr lvl="1"/>
            <a:r>
              <a:rPr lang="en-US" sz="2000" dirty="0" smtClean="0"/>
              <a:t>Cluster both data-types using single paradigm?</a:t>
            </a:r>
          </a:p>
          <a:p>
            <a:pPr lvl="1"/>
            <a:endParaRPr lang="en-US" sz="2000" dirty="0"/>
          </a:p>
          <a:p>
            <a:r>
              <a:rPr lang="en-US" dirty="0" smtClean="0"/>
              <a:t>Analyze Fine-Scale Spatial Connectivity Gradients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Connectopy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5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smtClean="0"/>
              <a:t>Between Structural </a:t>
            </a:r>
            <a:r>
              <a:rPr lang="en-US" dirty="0"/>
              <a:t>and </a:t>
            </a:r>
            <a:r>
              <a:rPr lang="en-US" dirty="0" smtClean="0"/>
              <a:t>Functional Parcellations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Cortical Field (Activation) Hypothesis</a:t>
            </a:r>
          </a:p>
          <a:p>
            <a:pPr lvl="1"/>
            <a:r>
              <a:rPr lang="en-US" dirty="0" smtClean="0"/>
              <a:t>Weak / Strong Co-</a:t>
            </a:r>
            <a:r>
              <a:rPr lang="en-US" dirty="0" err="1" smtClean="0"/>
              <a:t>actiation</a:t>
            </a:r>
            <a:endParaRPr lang="en-US" dirty="0" smtClean="0"/>
          </a:p>
          <a:p>
            <a:r>
              <a:rPr lang="en-US" dirty="0" smtClean="0"/>
              <a:t>Cortical Areas</a:t>
            </a:r>
          </a:p>
          <a:p>
            <a:pPr lvl="1"/>
            <a:r>
              <a:rPr lang="en-US" dirty="0" smtClean="0"/>
              <a:t>Microstructural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1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smtClean="0"/>
              <a:t>Btw. </a:t>
            </a:r>
            <a:r>
              <a:rPr lang="en-US" dirty="0" err="1" smtClean="0"/>
              <a:t>Struct</a:t>
            </a:r>
            <a:r>
              <a:rPr lang="en-US" dirty="0" smtClean="0"/>
              <a:t> and </a:t>
            </a:r>
            <a:r>
              <a:rPr lang="en-US" dirty="0" err="1" smtClean="0"/>
              <a:t>Func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prior work comparing parcellations</a:t>
            </a:r>
          </a:p>
          <a:p>
            <a:pPr lvl="1"/>
            <a:r>
              <a:rPr lang="en-US" sz="2000" dirty="0" smtClean="0"/>
              <a:t>Spatial overlap of parcels</a:t>
            </a:r>
          </a:p>
          <a:p>
            <a:pPr lvl="1"/>
            <a:r>
              <a:rPr lang="en-US" sz="2000" dirty="0" smtClean="0"/>
              <a:t>Regional homogeneity (Shi, 2007)</a:t>
            </a:r>
          </a:p>
          <a:p>
            <a:pPr lvl="1"/>
            <a:r>
              <a:rPr lang="en-US" sz="2000" dirty="0" smtClean="0"/>
              <a:t>Compare network topology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  <a:p>
            <a:pPr lvl="1"/>
            <a:r>
              <a:rPr lang="en-US" sz="2000" dirty="0" smtClean="0"/>
              <a:t>Regress FC on SC as function of network size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</p:txBody>
      </p:sp>
    </p:spTree>
    <p:extLst>
      <p:ext uri="{BB962C8B-B14F-4D97-AF65-F5344CB8AC3E}">
        <p14:creationId xmlns:p14="http://schemas.microsoft.com/office/powerpoint/2010/main" val="348515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Structural and Functional Parcellations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33565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-fMRI-weighted structural connectivity</a:t>
            </a:r>
          </a:p>
          <a:p>
            <a:pPr lvl="1"/>
            <a:r>
              <a:rPr lang="en-US" sz="2000" dirty="0" smtClean="0"/>
              <a:t>Compute ICA components</a:t>
            </a:r>
          </a:p>
          <a:p>
            <a:pPr lvl="1"/>
            <a:r>
              <a:rPr lang="en-US" sz="2000" dirty="0" smtClean="0"/>
              <a:t>Calculate probability that cortical vertices / voxels belong to same component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Probability can be factored into affinity matrix or into ddCRP Gibb’s sampling</a:t>
            </a:r>
            <a:endParaRPr lang="en-US" sz="2200" dirty="0"/>
          </a:p>
        </p:txBody>
      </p:sp>
      <p:pic>
        <p:nvPicPr>
          <p:cNvPr id="4" name="Picture 3" descr="LateralFrontoParietal.Cluster.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0" b="18238"/>
          <a:stretch/>
        </p:blipFill>
        <p:spPr>
          <a:xfrm>
            <a:off x="4668272" y="2946224"/>
            <a:ext cx="4239475" cy="1546855"/>
          </a:xfrm>
          <a:prstGeom prst="rect">
            <a:avLst/>
          </a:prstGeom>
        </p:spPr>
      </p:pic>
      <p:pic>
        <p:nvPicPr>
          <p:cNvPr id="5" name="Picture 4" descr="DefaultMode1.Cluster.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4" b="17965"/>
          <a:stretch/>
        </p:blipFill>
        <p:spPr>
          <a:xfrm>
            <a:off x="4668272" y="4339190"/>
            <a:ext cx="4239475" cy="1546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2647" y="2946224"/>
            <a:ext cx="17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Lateral Front-Parietal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679" y="428016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Default Mode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 interest in “</a:t>
            </a:r>
            <a:r>
              <a:rPr lang="en-US" dirty="0" err="1" smtClean="0"/>
              <a:t>connectopies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/>
              <a:t>Spatial gr</a:t>
            </a:r>
            <a:r>
              <a:rPr lang="en-US" sz="1800" dirty="0" smtClean="0"/>
              <a:t>adients in connectivity profiles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Haak</a:t>
            </a:r>
            <a:r>
              <a:rPr lang="en-US" dirty="0" smtClean="0"/>
              <a:t> 2017)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Given affinity matrix, W, compute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Gradients then defined by eigenvectors of L</a:t>
            </a:r>
          </a:p>
        </p:txBody>
      </p:sp>
      <p:pic>
        <p:nvPicPr>
          <p:cNvPr id="4" name="Picture 3" descr="L_=_D_-_W,_;;_L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39" y="4368200"/>
            <a:ext cx="3163364" cy="2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2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Compute regional connectivity gradients</a:t>
            </a:r>
          </a:p>
          <a:p>
            <a:pPr lvl="1"/>
            <a:r>
              <a:rPr lang="en-US" dirty="0" smtClean="0"/>
              <a:t>Make inference over gradients:</a:t>
            </a:r>
          </a:p>
          <a:p>
            <a:pPr lvl="2"/>
            <a:r>
              <a:rPr lang="en-US" dirty="0" smtClean="0"/>
              <a:t>Fit polynomial basis functions for trends</a:t>
            </a:r>
          </a:p>
          <a:p>
            <a:pPr lvl="2"/>
            <a:r>
              <a:rPr lang="en-US" dirty="0" smtClean="0"/>
              <a:t>Fit Gaussian-Process for fine-scale variations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Model coefficients allow for population inference</a:t>
            </a:r>
          </a:p>
        </p:txBody>
      </p:sp>
      <p:pic>
        <p:nvPicPr>
          <p:cNvPr id="5" name="Picture 4" descr="Connectop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3" y="2750457"/>
            <a:ext cx="401286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3904803" cy="349175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Comparison of </a:t>
            </a:r>
            <a:r>
              <a:rPr lang="en-US" dirty="0" err="1" smtClean="0"/>
              <a:t>connectopy</a:t>
            </a:r>
            <a:r>
              <a:rPr lang="en-US" dirty="0" smtClean="0"/>
              <a:t> of V1 to </a:t>
            </a:r>
            <a:r>
              <a:rPr lang="en-US" dirty="0" err="1" smtClean="0"/>
              <a:t>retinotopy</a:t>
            </a:r>
            <a:r>
              <a:rPr lang="en-US" dirty="0" smtClean="0"/>
              <a:t> of V1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to believe that </a:t>
            </a:r>
            <a:r>
              <a:rPr lang="en-US" dirty="0" err="1" smtClean="0"/>
              <a:t>connectopy</a:t>
            </a:r>
            <a:r>
              <a:rPr lang="en-US" dirty="0" smtClean="0"/>
              <a:t> can shed light on “</a:t>
            </a:r>
            <a:r>
              <a:rPr lang="en-US" dirty="0" err="1" smtClean="0"/>
              <a:t>retinotopic</a:t>
            </a:r>
            <a:r>
              <a:rPr lang="en-US" dirty="0" smtClean="0"/>
              <a:t>”-like connectivity patterns for whole cortex</a:t>
            </a:r>
          </a:p>
        </p:txBody>
      </p:sp>
      <p:pic>
        <p:nvPicPr>
          <p:cNvPr id="4" name="Picture 3" descr="Retinotopy_Vs_Connect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29" y="2756646"/>
            <a:ext cx="4404171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929725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Why not just keep using surface registration?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Labeling of voxel/vertex should reflect the underlying connectivity</a:t>
            </a:r>
          </a:p>
          <a:p>
            <a:pPr lvl="1"/>
            <a:r>
              <a:rPr lang="en-US" sz="2000" dirty="0" smtClean="0"/>
              <a:t>Especially if interested in applying connectivity-derived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, Gordon, </a:t>
            </a:r>
            <a:r>
              <a:rPr lang="en-US" sz="2000" dirty="0" err="1" smtClean="0"/>
              <a:t>Arslan</a:t>
            </a:r>
            <a:r>
              <a:rPr lang="en-US" sz="2000" dirty="0" smtClean="0"/>
              <a:t>, Craddock, Fan)</a:t>
            </a:r>
          </a:p>
        </p:txBody>
      </p:sp>
      <p:pic>
        <p:nvPicPr>
          <p:cNvPr id="4" name="Picture 3" descr="BrainSuiteRegi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56" y="2756646"/>
            <a:ext cx="3511943" cy="18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single pair-wise connectivity matrix between two regions, R1 and R2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Compute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 is set of (not necessarily unique) samples in region R2 to which samples in region R1 connect most </a:t>
            </a:r>
            <a:r>
              <a:rPr lang="en-US" dirty="0" smtClean="0"/>
              <a:t>strongly</a:t>
            </a:r>
          </a:p>
          <a:p>
            <a:r>
              <a:rPr lang="en-US" dirty="0" smtClean="0"/>
              <a:t>Alternative: aggregate </a:t>
            </a:r>
            <a:r>
              <a:rPr lang="en-US" dirty="0"/>
              <a:t>all mappings, and regularize the </a:t>
            </a:r>
            <a:r>
              <a:rPr lang="en-US" dirty="0" smtClean="0"/>
              <a:t>coefficient matrix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_in_R^n_r1_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97" y="3306176"/>
            <a:ext cx="1687229" cy="245713"/>
          </a:xfrm>
          <a:prstGeom prst="rect">
            <a:avLst/>
          </a:prstGeom>
        </p:spPr>
      </p:pic>
      <p:pic>
        <p:nvPicPr>
          <p:cNvPr id="11" name="Picture 10" descr="underset_n_r2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8" y="4245670"/>
            <a:ext cx="6677480" cy="4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Compute multivariate linear relationship between spatially embedded source (R1) and target (R2) coordinates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			where p = dim(basis set) + 1</a:t>
            </a:r>
            <a:endParaRPr lang="en-US" dirty="0"/>
          </a:p>
          <a:p>
            <a:r>
              <a:rPr lang="en-US" dirty="0" smtClean="0"/>
              <a:t>Affine mapping between source and target points with maximum connectivity </a:t>
            </a:r>
          </a:p>
          <a:p>
            <a:r>
              <a:rPr lang="en-US" i="1" dirty="0"/>
              <a:t>A </a:t>
            </a:r>
            <a:r>
              <a:rPr lang="en-US" dirty="0"/>
              <a:t>matrix describes the the linear relationship between pairwise connection </a:t>
            </a:r>
            <a:r>
              <a:rPr lang="en-US" dirty="0" smtClean="0"/>
              <a:t>profiles, over which we can make population inference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Y_=_XA,_;_;_Y,X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71" y="3715320"/>
            <a:ext cx="4953771" cy="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54377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Basis set is variable</a:t>
            </a:r>
          </a:p>
          <a:p>
            <a:pPr lvl="1"/>
            <a:r>
              <a:rPr lang="en-US" sz="2000" dirty="0" smtClean="0"/>
              <a:t>3D Euclidean spatial coordinates</a:t>
            </a:r>
          </a:p>
          <a:p>
            <a:pPr lvl="1"/>
            <a:r>
              <a:rPr lang="en-US" sz="2000" dirty="0" err="1" smtClean="0"/>
              <a:t>Laplacian</a:t>
            </a:r>
            <a:r>
              <a:rPr lang="en-US" sz="2000" dirty="0" smtClean="0"/>
              <a:t> </a:t>
            </a:r>
            <a:r>
              <a:rPr lang="en-US" sz="2000" dirty="0" err="1" smtClean="0"/>
              <a:t>eigenfunctions</a:t>
            </a:r>
            <a:endParaRPr lang="en-US" sz="2000" dirty="0" smtClean="0"/>
          </a:p>
          <a:p>
            <a:pPr lvl="1"/>
            <a:r>
              <a:rPr lang="en-US" sz="2000" dirty="0" smtClean="0"/>
              <a:t>Regional </a:t>
            </a:r>
            <a:r>
              <a:rPr lang="en-US" sz="2000" dirty="0" err="1" smtClean="0"/>
              <a:t>connectopies</a:t>
            </a:r>
            <a:endParaRPr lang="en-US" sz="2000" dirty="0"/>
          </a:p>
          <a:p>
            <a:pPr lvl="1"/>
            <a:r>
              <a:rPr lang="en-US" sz="2000" dirty="0" smtClean="0"/>
              <a:t>Spherical coordinates transforms</a:t>
            </a:r>
          </a:p>
          <a:p>
            <a:r>
              <a:rPr lang="en-US" sz="2200" dirty="0" smtClean="0"/>
              <a:t>End goal is to measure pairwise, linear relationship of connection strengths between region pairs</a:t>
            </a:r>
            <a:endParaRPr lang="en-US" sz="2200" dirty="0"/>
          </a:p>
        </p:txBody>
      </p:sp>
      <p:pic>
        <p:nvPicPr>
          <p:cNvPr id="5" name="Picture 4" descr="Eigenmdo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3" y="2897929"/>
            <a:ext cx="3110567" cy="1346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3570" y="48588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5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measure the pairwise, linear relationship of connectivity between pairs of regions, in similar fashion to </a:t>
            </a:r>
            <a:r>
              <a:rPr lang="en-US" dirty="0" err="1" smtClean="0"/>
              <a:t>retinotopic</a:t>
            </a:r>
            <a:r>
              <a:rPr lang="en-US" dirty="0" smtClean="0"/>
              <a:t> </a:t>
            </a:r>
            <a:r>
              <a:rPr lang="en-US" dirty="0" smtClean="0"/>
              <a:t>studies</a:t>
            </a:r>
            <a:endParaRPr lang="en-US" dirty="0"/>
          </a:p>
          <a:p>
            <a:r>
              <a:rPr lang="en-US" dirty="0" smtClean="0"/>
              <a:t>Based on V1/V2 organization, can we find pairs of regions that have analogous organization patterns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01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1984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 smtClean="0"/>
              <a:t>boil </a:t>
            </a:r>
            <a:r>
              <a:rPr lang="en-US" dirty="0" smtClean="0"/>
              <a:t>down pairwise relationship to single scalar value</a:t>
            </a:r>
          </a:p>
          <a:p>
            <a:pPr lvl="1"/>
            <a:r>
              <a:rPr lang="en-US" sz="2000" dirty="0" smtClean="0"/>
              <a:t>Explained variance</a:t>
            </a:r>
          </a:p>
          <a:p>
            <a:pPr lvl="1"/>
            <a:r>
              <a:rPr lang="en-US" sz="2000" dirty="0" smtClean="0"/>
              <a:t>Randomness using MI</a:t>
            </a:r>
            <a:endParaRPr lang="en-US" sz="2000" dirty="0"/>
          </a:p>
          <a:p>
            <a:r>
              <a:rPr lang="en-US" sz="2200" dirty="0" smtClean="0"/>
              <a:t>Analyze network topology described by these organizational measure</a:t>
            </a:r>
          </a:p>
          <a:p>
            <a:pPr lvl="1"/>
            <a:r>
              <a:rPr lang="en-US" sz="2000" dirty="0" smtClean="0"/>
              <a:t>More fine-tuned than typical graph theory measures</a:t>
            </a:r>
          </a:p>
          <a:p>
            <a:endParaRPr lang="en-US" dirty="0" smtClean="0"/>
          </a:p>
        </p:txBody>
      </p:sp>
      <p:pic>
        <p:nvPicPr>
          <p:cNvPr id="4" name="Picture 3" descr="grap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77" y="3279461"/>
            <a:ext cx="2604193" cy="24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Analysis of Resting-State Dynamics Using </a:t>
            </a:r>
            <a:r>
              <a:rPr lang="en-US" sz="2200" dirty="0" smtClean="0"/>
              <a:t>DMD</a:t>
            </a:r>
          </a:p>
          <a:p>
            <a:pPr lvl="1"/>
            <a:r>
              <a:rPr lang="en-US" dirty="0" smtClean="0"/>
              <a:t>DMD is a modal decomposition algorithm that retains both frequency and time information</a:t>
            </a:r>
          </a:p>
          <a:p>
            <a:pPr lvl="1"/>
            <a:endParaRPr lang="en-US" dirty="0" smtClean="0"/>
          </a:p>
          <a:p>
            <a:pPr marL="228600" lvl="1" indent="0">
              <a:buNone/>
            </a:pPr>
            <a:r>
              <a:rPr lang="en-US" dirty="0" err="1" smtClean="0"/>
              <a:t>Kunert</a:t>
            </a:r>
            <a:r>
              <a:rPr lang="en-US" dirty="0" smtClean="0"/>
              <a:t>-Graf, J., Eschenburg, K., Galas, D., </a:t>
            </a:r>
            <a:r>
              <a:rPr lang="en-US" dirty="0" err="1" smtClean="0"/>
              <a:t>Kutz</a:t>
            </a:r>
            <a:r>
              <a:rPr lang="en-US" dirty="0" smtClean="0"/>
              <a:t>, N. </a:t>
            </a:r>
            <a:r>
              <a:rPr lang="en-US" dirty="0" err="1" smtClean="0"/>
              <a:t>Rane</a:t>
            </a:r>
            <a:r>
              <a:rPr lang="en-US" dirty="0" smtClean="0"/>
              <a:t>, S., </a:t>
            </a:r>
            <a:r>
              <a:rPr lang="en-US" dirty="0" err="1" smtClean="0"/>
              <a:t>Brunton</a:t>
            </a:r>
            <a:r>
              <a:rPr lang="en-US" dirty="0" smtClean="0"/>
              <a:t>, B.  Extracting Time-Resolved Resting-State Networks Using Dynamic Mode Decomposition.  </a:t>
            </a:r>
            <a:r>
              <a:rPr lang="en-US" dirty="0" err="1" smtClean="0"/>
              <a:t>BioRxiv</a:t>
            </a:r>
            <a:r>
              <a:rPr lang="en-US" dirty="0" smtClean="0"/>
              <a:t>. 2018. (in revision).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3"/>
              </a:rPr>
              <a:t>https://kristianeschenburg.github.io/2018/05/dynamic-mode-decomposition-part-</a:t>
            </a:r>
            <a:r>
              <a:rPr lang="en-US" dirty="0" smtClean="0">
                <a:solidFill>
                  <a:schemeClr val="tx2"/>
                </a:solidFill>
                <a:hlinkClick r:id="rId3"/>
              </a:rPr>
              <a:t>1</a:t>
            </a:r>
            <a:endParaRPr lang="en-US" dirty="0" smtClean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Analysis of Resting-State Dynamics Using </a:t>
            </a:r>
            <a:r>
              <a:rPr lang="en-US" sz="2200" dirty="0" smtClean="0"/>
              <a:t>DMD</a:t>
            </a:r>
          </a:p>
          <a:p>
            <a:pPr lvl="1"/>
            <a:r>
              <a:rPr lang="en-US" dirty="0" smtClean="0"/>
              <a:t>Goal of project was to:</a:t>
            </a:r>
          </a:p>
          <a:p>
            <a:pPr lvl="2"/>
            <a:r>
              <a:rPr lang="en-US" dirty="0" smtClean="0"/>
              <a:t>1. Develop methodology of applying DMD to resting-state data</a:t>
            </a:r>
          </a:p>
          <a:p>
            <a:pPr lvl="2"/>
            <a:r>
              <a:rPr lang="en-US" dirty="0" smtClean="0"/>
              <a:t>2. Compare ability of DMD against ICA to identify RSNs</a:t>
            </a:r>
          </a:p>
          <a:p>
            <a:pPr lvl="2"/>
            <a:r>
              <a:rPr lang="en-US" dirty="0" smtClean="0"/>
              <a:t>3. Analyze dynamics of RSNs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Single-Subject DMD (</a:t>
            </a:r>
            <a:r>
              <a:rPr lang="en-US" dirty="0" err="1" smtClean="0"/>
              <a:t>sDMD</a:t>
            </a:r>
            <a:r>
              <a:rPr lang="en-US" dirty="0" smtClean="0"/>
              <a:t>) can reliably extract RSNs</a:t>
            </a:r>
          </a:p>
        </p:txBody>
      </p:sp>
      <p:pic>
        <p:nvPicPr>
          <p:cNvPr id="6" name="Picture 5" descr="DMD_DM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3" y="3567850"/>
            <a:ext cx="7638849" cy="24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3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sDMD</a:t>
            </a:r>
            <a:r>
              <a:rPr lang="en-US" dirty="0" smtClean="0"/>
              <a:t> RSN modes have higher spatial correlation with </a:t>
            </a:r>
            <a:r>
              <a:rPr lang="en-US" dirty="0" err="1" smtClean="0"/>
              <a:t>gICA</a:t>
            </a:r>
            <a:r>
              <a:rPr lang="en-US" dirty="0" smtClean="0"/>
              <a:t> modes, without need to “share” information across subjects</a:t>
            </a:r>
          </a:p>
        </p:txBody>
      </p:sp>
      <p:pic>
        <p:nvPicPr>
          <p:cNvPr id="3" name="Picture 2" descr="DMD_Corre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6" y="3841985"/>
            <a:ext cx="7028074" cy="24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Motion Correction Using 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Motion-Correction with Convolutional Neural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Given motion-corrupted T1, T2, or DWI, can we remove the motion artifacts?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10" descr="Noi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4" t="140" r="31668" b="-87"/>
          <a:stretch/>
        </p:blipFill>
        <p:spPr>
          <a:xfrm>
            <a:off x="2475661" y="3956981"/>
            <a:ext cx="1469668" cy="2291418"/>
          </a:xfrm>
          <a:prstGeom prst="rect">
            <a:avLst/>
          </a:prstGeom>
        </p:spPr>
      </p:pic>
      <p:pic>
        <p:nvPicPr>
          <p:cNvPr id="6" name="Picture 5" descr="Clea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0" r="32002"/>
          <a:stretch/>
        </p:blipFill>
        <p:spPr>
          <a:xfrm>
            <a:off x="5270680" y="3956981"/>
            <a:ext cx="1393150" cy="229141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31116" y="4837343"/>
            <a:ext cx="978408" cy="484632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02036" y="4360951"/>
            <a:ext cx="362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8544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Why not just re-run clustering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Label matching</a:t>
            </a:r>
          </a:p>
          <a:p>
            <a:pPr lvl="1"/>
            <a:r>
              <a:rPr lang="en-US" sz="2000" dirty="0" smtClean="0"/>
              <a:t>Max-weight bipartite matching problem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Utilize population Information</a:t>
            </a:r>
          </a:p>
          <a:p>
            <a:pPr lvl="1"/>
            <a:r>
              <a:rPr lang="en-US" sz="2000" dirty="0" err="1" smtClean="0"/>
              <a:t>Arslan</a:t>
            </a:r>
            <a:r>
              <a:rPr lang="en-US" sz="2000" dirty="0" smtClean="0"/>
              <a:t> et al. treat problem as sub-space clustering</a:t>
            </a:r>
          </a:p>
        </p:txBody>
      </p:sp>
      <p:pic>
        <p:nvPicPr>
          <p:cNvPr id="6" name="Picture 5" descr="Visual-representation-of-the-parcellation-pipelines-with-an-emphasis-on-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4" r="-1772"/>
          <a:stretch/>
        </p:blipFill>
        <p:spPr>
          <a:xfrm>
            <a:off x="6369046" y="4702324"/>
            <a:ext cx="2444528" cy="1602873"/>
          </a:xfrm>
          <a:prstGeom prst="rect">
            <a:avLst/>
          </a:prstGeom>
        </p:spPr>
      </p:pic>
      <p:pic>
        <p:nvPicPr>
          <p:cNvPr id="7" name="Picture 6" descr="MaxMatch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0" t="56833" r="16011" b="12411"/>
          <a:stretch/>
        </p:blipFill>
        <p:spPr>
          <a:xfrm>
            <a:off x="6369046" y="2756646"/>
            <a:ext cx="2355853" cy="16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Motion Correction Using 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6192921" cy="3491753"/>
          </a:xfrm>
        </p:spPr>
        <p:txBody>
          <a:bodyPr/>
          <a:lstStyle/>
          <a:p>
            <a:r>
              <a:rPr lang="en-US" dirty="0" smtClean="0"/>
              <a:t>Motion / Motion-free rescan data is hard to come by</a:t>
            </a:r>
          </a:p>
          <a:p>
            <a:r>
              <a:rPr lang="en-US" dirty="0" smtClean="0"/>
              <a:t>Designed method to simulate 2D motion by applying shifts in K-space during rectilinear trajectory</a:t>
            </a:r>
          </a:p>
          <a:p>
            <a:pPr lvl="1"/>
            <a:r>
              <a:rPr lang="en-US" dirty="0" smtClean="0"/>
              <a:t>FFT 2D slice</a:t>
            </a:r>
          </a:p>
          <a:p>
            <a:pPr lvl="1"/>
            <a:r>
              <a:rPr lang="en-US" dirty="0" smtClean="0"/>
              <a:t>Apply (+/-) patient motion in X/Y plane – manifests as shift of trajectory </a:t>
            </a:r>
            <a:r>
              <a:rPr lang="en-US" dirty="0" smtClean="0"/>
              <a:t>in X/Y plane</a:t>
            </a:r>
          </a:p>
          <a:p>
            <a:pPr lvl="1"/>
            <a:r>
              <a:rPr lang="en-US" dirty="0" err="1" smtClean="0"/>
              <a:t>iFFT</a:t>
            </a:r>
            <a:r>
              <a:rPr lang="en-US" dirty="0" smtClean="0"/>
              <a:t> 2D slice w/ added motion</a:t>
            </a:r>
            <a:endParaRPr lang="en-US" dirty="0"/>
          </a:p>
        </p:txBody>
      </p:sp>
      <p:pic>
        <p:nvPicPr>
          <p:cNvPr id="4" name="Picture 3" descr="K-Space_Recti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46" y="3456019"/>
            <a:ext cx="2116054" cy="21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</a:t>
            </a:r>
            <a:r>
              <a:rPr lang="en-US" dirty="0"/>
              <a:t>Motion Correction Using </a:t>
            </a:r>
            <a:r>
              <a:rPr lang="en-US" dirty="0" smtClean="0"/>
              <a:t>CNNs</a:t>
            </a:r>
            <a:br>
              <a:rPr lang="en-US" dirty="0" smtClean="0"/>
            </a:br>
            <a:r>
              <a:rPr lang="en-US" dirty="0" smtClean="0"/>
              <a:t>Network Structure </a:t>
            </a:r>
            <a:endParaRPr lang="en-US" dirty="0"/>
          </a:p>
        </p:txBody>
      </p:sp>
      <p:pic>
        <p:nvPicPr>
          <p:cNvPr id="172" name="Picture 171" descr="Network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2741155"/>
            <a:ext cx="7344327" cy="3318367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901975" y="6059522"/>
            <a:ext cx="782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Gong, E., et al.  </a:t>
            </a:r>
            <a:r>
              <a:rPr lang="en-US" sz="1400" i="1" dirty="0" smtClean="0"/>
              <a:t>Deep Learning Enables Reduced Gadolinium Dose for Contrast-Enhanced Brain MRI</a:t>
            </a:r>
            <a:r>
              <a:rPr lang="en-US" sz="1400" dirty="0" smtClean="0"/>
              <a:t>.  2018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895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Motion Correction Using 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/>
          <a:lstStyle/>
          <a:p>
            <a:r>
              <a:rPr lang="en-US" dirty="0" smtClean="0"/>
              <a:t>Preliminary results based on too-low sample size</a:t>
            </a:r>
          </a:p>
          <a:p>
            <a:pPr lvl="1"/>
            <a:r>
              <a:rPr lang="en-US" dirty="0" smtClean="0"/>
              <a:t>Simulating motion in HCP T1, T2, and DWI B0s</a:t>
            </a:r>
          </a:p>
          <a:p>
            <a:pPr lvl="1"/>
            <a:r>
              <a:rPr lang="en-US" dirty="0" smtClean="0"/>
              <a:t>Testing different loss functions</a:t>
            </a:r>
          </a:p>
          <a:p>
            <a:pPr lvl="1"/>
            <a:endParaRPr lang="en-US" dirty="0"/>
          </a:p>
          <a:p>
            <a:r>
              <a:rPr lang="en-US" dirty="0" smtClean="0"/>
              <a:t>Would appreciate feedback an more accurate / realistic ways to simulate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0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How can we:</a:t>
            </a:r>
          </a:p>
          <a:p>
            <a:pPr lvl="1"/>
            <a:r>
              <a:rPr lang="en-US" sz="2000" dirty="0" smtClean="0"/>
              <a:t>Reliably propagate connectivity-based maps to a new subject?</a:t>
            </a:r>
          </a:p>
          <a:p>
            <a:pPr lvl="1"/>
            <a:r>
              <a:rPr lang="en-US" sz="2000" dirty="0" smtClean="0"/>
              <a:t>Take into account the unique connectivity profiles of that subject?</a:t>
            </a:r>
          </a:p>
          <a:p>
            <a:pPr lvl="1"/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/>
              <a:t>Combine surface-registration with classification as a two-step process</a:t>
            </a:r>
          </a:p>
          <a:p>
            <a:pPr marL="22860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236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pPr marL="685800" lvl="1" indent="-457200">
              <a:buFont typeface="+mj-lt"/>
              <a:buAutoNum type="arabicPeriod"/>
            </a:pPr>
            <a:endParaRPr lang="en-US" dirty="0"/>
          </a:p>
          <a:p>
            <a:pPr marL="685800" lvl="1" indent="-457200">
              <a:buFont typeface="+mj-lt"/>
              <a:buAutoNum type="arabicPeriod"/>
            </a:pPr>
            <a:endParaRPr lang="en-US" sz="1800" dirty="0"/>
          </a:p>
          <a:p>
            <a:pPr marL="228600" lvl="1" indent="0">
              <a:buNone/>
            </a:pPr>
            <a:endParaRPr lang="en-US" sz="2000" dirty="0" smtClean="0"/>
          </a:p>
        </p:txBody>
      </p:sp>
      <p:sp>
        <p:nvSpPr>
          <p:cNvPr id="5" name="Alternate Process 4"/>
          <p:cNvSpPr/>
          <p:nvPr/>
        </p:nvSpPr>
        <p:spPr>
          <a:xfrm>
            <a:off x="1440932" y="3069956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Map all training brains to one another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3912696" y="2970585"/>
            <a:ext cx="1780405" cy="757550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 each label L, ID </a:t>
            </a:r>
            <a:r>
              <a:rPr lang="en-US" sz="1400" dirty="0" err="1" smtClean="0">
                <a:solidFill>
                  <a:schemeClr val="tx1"/>
                </a:solidFill>
              </a:rPr>
              <a:t>mis</a:t>
            </a:r>
            <a:r>
              <a:rPr lang="en-US" sz="1400" dirty="0" smtClean="0">
                <a:solidFill>
                  <a:schemeClr val="tx1"/>
                </a:solidFill>
              </a:rPr>
              <a:t>-matched labels, {</a:t>
            </a:r>
            <a:r>
              <a:rPr lang="en-US" sz="1400" i="1" dirty="0" smtClean="0">
                <a:solidFill>
                  <a:schemeClr val="tx1"/>
                </a:solidFill>
              </a:rPr>
              <a:t>M}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6392264" y="3069956"/>
            <a:ext cx="2319365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 each label, L, aggregate mismatched label data </a:t>
            </a:r>
            <a:r>
              <a:rPr lang="en-US" sz="1400" i="1" dirty="0" err="1" smtClean="0">
                <a:solidFill>
                  <a:schemeClr val="tx1"/>
                </a:solidFill>
              </a:rPr>
              <a:t>M</a:t>
            </a:r>
            <a:r>
              <a:rPr lang="en-US" sz="1400" i="1" baseline="-25000" dirty="0" err="1" smtClean="0">
                <a:solidFill>
                  <a:schemeClr val="tx1"/>
                </a:solidFill>
              </a:rPr>
              <a:t>d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392264" y="4059065"/>
            <a:ext cx="2319365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Train classifier, discriminate L from mismatched, </a:t>
            </a:r>
            <a:r>
              <a:rPr lang="en-US" sz="1400" i="1" dirty="0" smtClean="0">
                <a:solidFill>
                  <a:schemeClr val="tx1"/>
                </a:solidFill>
              </a:rPr>
              <a:t>M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13206" y="3240894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693101" y="3240894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7358314" y="3713488"/>
            <a:ext cx="35624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ternate Process 11"/>
          <p:cNvSpPr/>
          <p:nvPr/>
        </p:nvSpPr>
        <p:spPr>
          <a:xfrm>
            <a:off x="1440932" y="5315586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Map test brain to all training brains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Alternate Process 13"/>
          <p:cNvSpPr/>
          <p:nvPr/>
        </p:nvSpPr>
        <p:spPr>
          <a:xfrm>
            <a:off x="3912696" y="5228591"/>
            <a:ext cx="1780405" cy="754722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Compute label</a:t>
            </a:r>
            <a:r>
              <a:rPr lang="en-US" sz="1400" i="1" dirty="0" smtClean="0">
                <a:solidFill>
                  <a:schemeClr val="tx1"/>
                </a:solidFill>
              </a:rPr>
              <a:t> K </a:t>
            </a:r>
            <a:r>
              <a:rPr lang="en-US" sz="1400" dirty="0" smtClean="0">
                <a:solidFill>
                  <a:schemeClr val="tx1"/>
                </a:solidFill>
              </a:rPr>
              <a:t>to which vertex maps most frequently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213206" y="5468120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93101" y="5468120"/>
            <a:ext cx="699163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7273124" y="4787788"/>
            <a:ext cx="526619" cy="294474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lternate Process 17"/>
          <p:cNvSpPr/>
          <p:nvPr/>
        </p:nvSpPr>
        <p:spPr>
          <a:xfrm>
            <a:off x="6613156" y="5319890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Predict label of vertex using model </a:t>
            </a:r>
            <a:r>
              <a:rPr lang="en-US" sz="1400" i="1" dirty="0" smtClean="0">
                <a:solidFill>
                  <a:schemeClr val="tx1"/>
                </a:solidFill>
              </a:rPr>
              <a:t>K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925" y="3194403"/>
            <a:ext cx="94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5925" y="5468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Testing</a:t>
            </a:r>
            <a:endParaRPr lang="en-US" b="1" dirty="0"/>
          </a:p>
        </p:txBody>
      </p:sp>
      <p:sp>
        <p:nvSpPr>
          <p:cNvPr id="24" name="Process 23"/>
          <p:cNvSpPr/>
          <p:nvPr/>
        </p:nvSpPr>
        <p:spPr>
          <a:xfrm>
            <a:off x="1750876" y="4059065"/>
            <a:ext cx="1222247" cy="612648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Surface Registration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5" name="Process 24"/>
          <p:cNvSpPr/>
          <p:nvPr/>
        </p:nvSpPr>
        <p:spPr>
          <a:xfrm>
            <a:off x="4192883" y="4059065"/>
            <a:ext cx="1222247" cy="612648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Label Aggregation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5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HCP Data</a:t>
            </a:r>
          </a:p>
          <a:p>
            <a:pPr lvl="1"/>
            <a:r>
              <a:rPr lang="en-US" dirty="0" smtClean="0"/>
              <a:t>Cortical surface mesh</a:t>
            </a:r>
          </a:p>
          <a:p>
            <a:pPr lvl="1"/>
            <a:r>
              <a:rPr lang="en-US" dirty="0" smtClean="0"/>
              <a:t>HCP multi-modal cortical maps (</a:t>
            </a:r>
            <a:r>
              <a:rPr lang="en-US" dirty="0" err="1" smtClean="0"/>
              <a:t>Glasser</a:t>
            </a:r>
            <a:r>
              <a:rPr lang="en-US" dirty="0" smtClean="0"/>
              <a:t>) mapped to surface (training data)</a:t>
            </a:r>
          </a:p>
          <a:p>
            <a:pPr lvl="1"/>
            <a:r>
              <a:rPr lang="en-US" dirty="0" smtClean="0"/>
              <a:t>Resting-state time series mapped to surface</a:t>
            </a:r>
          </a:p>
          <a:p>
            <a:pPr lvl="1"/>
            <a:r>
              <a:rPr lang="en-US" dirty="0" smtClean="0"/>
              <a:t>Diffusion data</a:t>
            </a:r>
          </a:p>
        </p:txBody>
      </p:sp>
    </p:spTree>
    <p:extLst>
      <p:ext uri="{BB962C8B-B14F-4D97-AF65-F5344CB8AC3E}">
        <p14:creationId xmlns:p14="http://schemas.microsoft.com/office/powerpoint/2010/main" val="354485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3659</TotalTime>
  <Words>3742</Words>
  <Application>Microsoft Macintosh PowerPoint</Application>
  <PresentationFormat>On-screen Show (4:3)</PresentationFormat>
  <Paragraphs>563</Paragraphs>
  <Slides>62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Expo</vt:lpstr>
      <vt:lpstr>General Exam: Committee Meeting</vt:lpstr>
      <vt:lpstr>Outline</vt:lpstr>
      <vt:lpstr>Part 1: Published and Other Projects</vt:lpstr>
      <vt:lpstr>Applying Cortical Maps to New Data: Background and Motivation</vt:lpstr>
      <vt:lpstr>Applying Cortical Maps to New Data: Background and Motivation</vt:lpstr>
      <vt:lpstr>Applying Cortical Maps to New Data: Why not just re-run clustering algorithms?</vt:lpstr>
      <vt:lpstr>Applying Cortical Maps to New Data: Problem</vt:lpstr>
      <vt:lpstr>Applying Cortical Maps to New Data: General Idea</vt:lpstr>
      <vt:lpstr>Applying Cortical Maps to New Data: Data</vt:lpstr>
      <vt:lpstr>Applying Cortical Maps to New Data: Data</vt:lpstr>
      <vt:lpstr>Applying Cortical Maps to New Data: Surface Registration</vt:lpstr>
      <vt:lpstr>Applying Cortical Maps to New Data: Surface Registration</vt:lpstr>
      <vt:lpstr>Applying Cortical Maps to New Data: Classification</vt:lpstr>
      <vt:lpstr>Applying Cortical Maps to New Data: Classification Models</vt:lpstr>
      <vt:lpstr>Applying Cortical Maps to New Data: Classification Performance Metrics</vt:lpstr>
      <vt:lpstr>Applying Cortical Maps to New Data: Regional Homogeneity</vt:lpstr>
      <vt:lpstr>Applying Cortical Maps to New Data: Regional Homogeneity</vt:lpstr>
      <vt:lpstr>Applying Cortical Maps to New Data: Accuracy</vt:lpstr>
      <vt:lpstr>Applying Cortical Maps to New Data: Summary</vt:lpstr>
      <vt:lpstr>Applying Cortical Maps to New Data: (Possible) Future Work</vt:lpstr>
      <vt:lpstr>Part 2: Current Project</vt:lpstr>
      <vt:lpstr>CBP of Inferior Parietal Lobule: Motivation</vt:lpstr>
      <vt:lpstr>CBP of Inferior Parietal Lobule: Background</vt:lpstr>
      <vt:lpstr>CBP of Inferior Parietal Lobule: Background</vt:lpstr>
      <vt:lpstr>CBP of Inferior Parietal Lobule: Background</vt:lpstr>
      <vt:lpstr>CBP of Inferior Parietal Lobule: Background</vt:lpstr>
      <vt:lpstr>CBP of Inferior Parietal Lobule: Approaches</vt:lpstr>
      <vt:lpstr>CBP of Inferior Parietal Lobule: Spectral Clustering</vt:lpstr>
      <vt:lpstr>CBP of Inferior Parietal Lobule: Spectral Clustering</vt:lpstr>
      <vt:lpstr>CBP of Inferior Parietal Lobule: ddCRP</vt:lpstr>
      <vt:lpstr>CBP of Inferior Parietal Lobule: ddCRP</vt:lpstr>
      <vt:lpstr>CBP of Inferior Parietal Lobule: ddCRP</vt:lpstr>
      <vt:lpstr>CBP of Inferior Parietal Lobule: ddCRP</vt:lpstr>
      <vt:lpstr>CBP of Inferior Parietal Lobule: ddCRP – Very Preliminary</vt:lpstr>
      <vt:lpstr>CBP of Inferior Parietal Lobule: ddCRP Next Steps</vt:lpstr>
      <vt:lpstr>CBP of Inferior Parietal Lobule: Fiber Tracking Problem</vt:lpstr>
      <vt:lpstr>CBP of Inferior Parietal Lobule: Fiber Tracking Problem</vt:lpstr>
      <vt:lpstr>CBP of Inferior Parietal Lobule: Improving Tractography</vt:lpstr>
      <vt:lpstr>CBP of Inferior Parietal Lobule: Streamline Length Distributions</vt:lpstr>
      <vt:lpstr>CBP of Inferior Parietal Lobule: Improving Tractography</vt:lpstr>
      <vt:lpstr>CBP of Inferior Parietal Lobule: Improving Tractography</vt:lpstr>
      <vt:lpstr>CBP of Inferior Parietal Lobule: Next Steps</vt:lpstr>
      <vt:lpstr>Part 3: Planned Projects</vt:lpstr>
      <vt:lpstr>Relationship Between Structural and Functional Parcellations</vt:lpstr>
      <vt:lpstr>Relationship Btw. Struct and Func: Prior Work</vt:lpstr>
      <vt:lpstr>Relationship Between Structural and Functional Parcellations</vt:lpstr>
      <vt:lpstr>Analysis of Fine Scale Connectivity Gradients</vt:lpstr>
      <vt:lpstr>Analysis of Fine Scale Connectivity Gradients</vt:lpstr>
      <vt:lpstr>Analysis of Fine Scale Connectivity Gradients</vt:lpstr>
      <vt:lpstr>Analysis of Fine Scale Connectivity Gradients: Idea</vt:lpstr>
      <vt:lpstr>Analysis of Fine Scale Connectivity Gradients: Idea</vt:lpstr>
      <vt:lpstr>Analysis of Fine Scale Connectivity Gradients: Idea</vt:lpstr>
      <vt:lpstr>Analysis of Fine Scale Connectivity Gradients: Hypothesis</vt:lpstr>
      <vt:lpstr>Analysis of Fine Scale Connectivity Gradients: Hypothesis</vt:lpstr>
      <vt:lpstr>Appendix: DMD</vt:lpstr>
      <vt:lpstr>Appendix: DMD</vt:lpstr>
      <vt:lpstr>Appendix: DMD</vt:lpstr>
      <vt:lpstr>Appendix: DMD</vt:lpstr>
      <vt:lpstr>Appendix: Motion Correction Using CNNs</vt:lpstr>
      <vt:lpstr>Appendix: Motion Correction Using CNNs</vt:lpstr>
      <vt:lpstr>Appendix: Motion Correction Using CNNs Network Structure </vt:lpstr>
      <vt:lpstr>Appendix: Motion Correction Using CNNs</vt:lpstr>
    </vt:vector>
  </TitlesOfParts>
  <Company>USC Institute for Neuroimaging and Informatics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Exam: Committee Meeting</dc:title>
  <dc:creator>Kristian Eschenburg</dc:creator>
  <cp:lastModifiedBy>Kristian Eschenburg</cp:lastModifiedBy>
  <cp:revision>398</cp:revision>
  <dcterms:created xsi:type="dcterms:W3CDTF">2018-12-03T04:09:19Z</dcterms:created>
  <dcterms:modified xsi:type="dcterms:W3CDTF">2018-12-06T06:00:50Z</dcterms:modified>
</cp:coreProperties>
</file>